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8"/>
  </p:notesMasterIdLst>
  <p:sldIdLst>
    <p:sldId id="259" r:id="rId2"/>
    <p:sldId id="711" r:id="rId3"/>
    <p:sldId id="289" r:id="rId4"/>
    <p:sldId id="676" r:id="rId5"/>
    <p:sldId id="725" r:id="rId6"/>
    <p:sldId id="716" r:id="rId7"/>
    <p:sldId id="712" r:id="rId8"/>
    <p:sldId id="717" r:id="rId9"/>
    <p:sldId id="718" r:id="rId10"/>
    <p:sldId id="719" r:id="rId11"/>
    <p:sldId id="720" r:id="rId12"/>
    <p:sldId id="680" r:id="rId13"/>
    <p:sldId id="748" r:id="rId14"/>
    <p:sldId id="726" r:id="rId15"/>
    <p:sldId id="728" r:id="rId16"/>
    <p:sldId id="727" r:id="rId17"/>
    <p:sldId id="729" r:id="rId18"/>
    <p:sldId id="706" r:id="rId19"/>
    <p:sldId id="730" r:id="rId20"/>
    <p:sldId id="731" r:id="rId21"/>
    <p:sldId id="732" r:id="rId22"/>
    <p:sldId id="733" r:id="rId23"/>
    <p:sldId id="734" r:id="rId24"/>
    <p:sldId id="713" r:id="rId25"/>
    <p:sldId id="681" r:id="rId26"/>
    <p:sldId id="735" r:id="rId27"/>
    <p:sldId id="736" r:id="rId28"/>
    <p:sldId id="737" r:id="rId29"/>
    <p:sldId id="738" r:id="rId30"/>
    <p:sldId id="688" r:id="rId31"/>
    <p:sldId id="705" r:id="rId32"/>
    <p:sldId id="749" r:id="rId33"/>
    <p:sldId id="714" r:id="rId34"/>
    <p:sldId id="739" r:id="rId35"/>
    <p:sldId id="751" r:id="rId36"/>
    <p:sldId id="756" r:id="rId37"/>
    <p:sldId id="757" r:id="rId38"/>
    <p:sldId id="758" r:id="rId39"/>
    <p:sldId id="759" r:id="rId40"/>
    <p:sldId id="760" r:id="rId41"/>
    <p:sldId id="763" r:id="rId42"/>
    <p:sldId id="761" r:id="rId43"/>
    <p:sldId id="764" r:id="rId44"/>
    <p:sldId id="754" r:id="rId45"/>
    <p:sldId id="762" r:id="rId46"/>
    <p:sldId id="755" r:id="rId47"/>
    <p:sldId id="741" r:id="rId48"/>
    <p:sldId id="752" r:id="rId49"/>
    <p:sldId id="753" r:id="rId50"/>
    <p:sldId id="721" r:id="rId51"/>
    <p:sldId id="747" r:id="rId52"/>
    <p:sldId id="743" r:id="rId53"/>
    <p:sldId id="744" r:id="rId54"/>
    <p:sldId id="745" r:id="rId55"/>
    <p:sldId id="746" r:id="rId56"/>
    <p:sldId id="498" r:id="rId57"/>
  </p:sldIdLst>
  <p:sldSz cx="9144000" cy="6858000" type="screen4x3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711"/>
            <p14:sldId id="289"/>
            <p14:sldId id="676"/>
            <p14:sldId id="725"/>
            <p14:sldId id="716"/>
            <p14:sldId id="712"/>
            <p14:sldId id="717"/>
            <p14:sldId id="718"/>
            <p14:sldId id="719"/>
            <p14:sldId id="720"/>
            <p14:sldId id="680"/>
            <p14:sldId id="748"/>
            <p14:sldId id="726"/>
            <p14:sldId id="728"/>
            <p14:sldId id="727"/>
            <p14:sldId id="729"/>
            <p14:sldId id="706"/>
            <p14:sldId id="730"/>
            <p14:sldId id="731"/>
            <p14:sldId id="732"/>
            <p14:sldId id="733"/>
            <p14:sldId id="734"/>
            <p14:sldId id="713"/>
            <p14:sldId id="681"/>
            <p14:sldId id="735"/>
            <p14:sldId id="736"/>
            <p14:sldId id="737"/>
            <p14:sldId id="738"/>
            <p14:sldId id="688"/>
            <p14:sldId id="705"/>
            <p14:sldId id="749"/>
            <p14:sldId id="714"/>
            <p14:sldId id="739"/>
            <p14:sldId id="751"/>
            <p14:sldId id="756"/>
            <p14:sldId id="757"/>
            <p14:sldId id="758"/>
            <p14:sldId id="759"/>
            <p14:sldId id="760"/>
            <p14:sldId id="763"/>
            <p14:sldId id="761"/>
            <p14:sldId id="764"/>
            <p14:sldId id="754"/>
            <p14:sldId id="762"/>
            <p14:sldId id="755"/>
            <p14:sldId id="741"/>
            <p14:sldId id="752"/>
            <p14:sldId id="753"/>
            <p14:sldId id="721"/>
            <p14:sldId id="747"/>
            <p14:sldId id="743"/>
            <p14:sldId id="744"/>
            <p14:sldId id="745"/>
            <p14:sldId id="746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6"/>
    <a:srgbClr val="272822"/>
    <a:srgbClr val="B40000"/>
    <a:srgbClr val="820000"/>
    <a:srgbClr val="F43CD1"/>
    <a:srgbClr val="44D0EC"/>
    <a:srgbClr val="F6F5F5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3" autoAdjust="0"/>
    <p:restoredTop sz="96366" autoAdjust="0"/>
  </p:normalViewPr>
  <p:slideViewPr>
    <p:cSldViewPr snapToGrid="0" snapToObjects="1">
      <p:cViewPr varScale="1">
        <p:scale>
          <a:sx n="114" d="100"/>
          <a:sy n="114" d="100"/>
        </p:scale>
        <p:origin x="189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07/24/2023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인사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 err="1"/>
              <a:t>강의자</a:t>
            </a:r>
            <a:r>
              <a:rPr lang="ko-KR" altLang="en-US" sz="1800" dirty="0"/>
              <a:t> 소개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/>
              <a:t>오늘 배울 내용 간략 소개</a:t>
            </a:r>
            <a:endParaRPr lang="en-US" altLang="ko-KR" sz="1800" dirty="0"/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4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4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8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0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02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48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23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8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오늘 배운 내용 정리 및 배울 간략 소개 겸</a:t>
            </a:r>
            <a:r>
              <a:rPr lang="en-US" altLang="ko-KR" sz="1800" dirty="0"/>
              <a:t>,</a:t>
            </a:r>
            <a:r>
              <a:rPr lang="ko-KR" altLang="en-US" sz="1800" dirty="0"/>
              <a:t> 수업 흐름 파악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96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6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7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86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6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21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5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62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6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pass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A19E7-A389-3F41-AA7F-18592718098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202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42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00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3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06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78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5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28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176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63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1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68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35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61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77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43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19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59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43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71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343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2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73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271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73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61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수업 내용에서 필요한 패키지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어떤 패키지를 어떻게 쓸지 간략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ko-KR" altLang="en-US" baseline="0" dirty="0" err="1"/>
              <a:t>펑션</a:t>
            </a:r>
            <a:r>
              <a:rPr lang="ko-KR" altLang="en-US" baseline="0" dirty="0"/>
              <a:t> 소개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8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3013"/>
            <a:ext cx="4473575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43EAE-413A-45A1-B09A-BC4D7C87D5D8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4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A279A-D99E-43A3-AD04-21CD7FA83BC0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17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DEE1-20FF-4B5A-B1C6-A0E4348E8B3F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97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733" y="5102698"/>
            <a:ext cx="8094209" cy="996043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79830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4" y="109304"/>
            <a:ext cx="8875076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68576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3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464" y="949450"/>
            <a:ext cx="8875076" cy="5406899"/>
          </a:xfrm>
        </p:spPr>
        <p:txBody>
          <a:bodyPr>
            <a:normAutofit/>
          </a:bodyPr>
          <a:lstStyle>
            <a:lvl1pPr marL="134994" indent="-134994">
              <a:buFont typeface="Wingdings" panose="05000000000000000000" pitchFamily="2" charset="2"/>
              <a:buChar char="§"/>
              <a:defRPr sz="15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269987" indent="-134994">
              <a:defRPr sz="135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404981" indent="-134994">
              <a:buFont typeface="Times New Roman" panose="02020603050405020304" pitchFamily="18" charset="0"/>
              <a:buChar char="−"/>
              <a:defRPr sz="12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05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05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14375" y="7502978"/>
            <a:ext cx="2057400" cy="365125"/>
          </a:xfrm>
        </p:spPr>
        <p:txBody>
          <a:bodyPr/>
          <a:lstStyle/>
          <a:p>
            <a:fld id="{B9BC3497-263A-4F50-8A35-69D6C8E26C5D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14675" y="7502978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84"/>
            <a:ext cx="20574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78AA-EDE8-4303-95E2-DC88CC40A836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 smtClean="0"/>
              <a:t>July 24</a:t>
            </a:r>
            <a:r>
              <a:rPr lang="en-US" altLang="ko-KR" i="1" baseline="30000" dirty="0" smtClean="0"/>
              <a:t>th</a:t>
            </a:r>
            <a:r>
              <a:rPr lang="en-US" altLang="ko-KR" i="1" dirty="0" smtClean="0"/>
              <a:t>, 2023</a:t>
            </a:r>
            <a:r>
              <a:rPr lang="en-US" altLang="ko-KR" dirty="0" smtClean="0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13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44F6-3FF5-4D8A-B276-90AFBF66C9DE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5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4E847-3BC5-41CE-B36A-AD9B3F327609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86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D3B9-A63A-4067-A787-F0F7573B552C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3C4D-EB5F-4776-8E43-043B29EF7395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8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1EC6-38F2-41EA-B5EA-D5C8595A07BA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6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CE3E0-C072-4714-A189-FCF31873232D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6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114EF-8158-4B0C-9AC7-063DA58F3B48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0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3891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FF1E-043F-43BD-A2A3-CBE54B64DCA2}" type="datetime1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15000" y="64983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3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2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042791"/>
            <a:ext cx="9144000" cy="1359773"/>
          </a:xfrm>
        </p:spPr>
        <p:txBody>
          <a:bodyPr anchor="ctr">
            <a:noAutofit/>
          </a:bodyPr>
          <a:lstStyle/>
          <a:p>
            <a:r>
              <a:rPr lang="ko-KR" altLang="en-US" sz="21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제 </a:t>
            </a:r>
            <a:r>
              <a:rPr lang="en-US" altLang="ko-KR" sz="21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8</a:t>
            </a:r>
            <a:r>
              <a:rPr lang="ko-KR" altLang="en-US" sz="21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회 인공지능 및 </a:t>
            </a:r>
            <a:r>
              <a:rPr lang="ko-KR" altLang="en-US" sz="2100" b="1" dirty="0" err="1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로보틱스</a:t>
            </a:r>
            <a:r>
              <a:rPr lang="ko-KR" altLang="en-US" sz="21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여름학교</a:t>
            </a:r>
            <a:r>
              <a:rPr lang="en-US" altLang="ko-KR" sz="21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21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1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AI &amp; Robotics Summer School 2023</a:t>
            </a:r>
            <a:br>
              <a:rPr lang="en-US" altLang="ko-KR" sz="21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21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100" b="1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딥러닝</a:t>
            </a:r>
            <a:r>
              <a:rPr lang="ko-KR" altLang="en-US" sz="21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1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실습</a:t>
            </a:r>
            <a:r>
              <a:rPr lang="en-US" altLang="ko-KR" sz="2100" b="1" dirty="0" smtClean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1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– </a:t>
            </a:r>
            <a:endParaRPr lang="ko-KR" altLang="en-US" sz="21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7951" y="5892869"/>
            <a:ext cx="2057400" cy="273844"/>
          </a:xfrm>
        </p:spPr>
        <p:txBody>
          <a:bodyPr/>
          <a:lstStyle/>
          <a:p>
            <a:pPr defTabSz="685766" latinLnBrk="1">
              <a:defRPr/>
            </a:pPr>
            <a:fld id="{14A20385-A2F7-4E83-91CB-CBD8CF8A7936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Times New Roman"/>
              </a:rPr>
              <a:pPr defTabSz="685766" latinLnBrk="1">
                <a:defRPr/>
              </a:pPr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43000" y="3418172"/>
            <a:ext cx="6858000" cy="10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66" latinLnBrk="1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AILAB</a:t>
            </a:r>
            <a:endParaRPr lang="en-US" altLang="ko-KR" sz="1051" b="1" kern="100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defTabSz="685766" latinLnBrk="1">
              <a:lnSpc>
                <a:spcPct val="150000"/>
              </a:lnSpc>
              <a:spcAft>
                <a:spcPts val="600"/>
              </a:spcAft>
              <a:defRPr/>
            </a:pPr>
            <a:endParaRPr lang="en-US" altLang="ko-KR" sz="105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766" latinLnBrk="1">
              <a:lnSpc>
                <a:spcPct val="150000"/>
              </a:lnSpc>
              <a:spcAft>
                <a:spcPts val="600"/>
              </a:spcAft>
              <a:defRPr/>
            </a:pPr>
            <a:endParaRPr lang="en-US" altLang="ko-KR" sz="105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2464577" y="4009479"/>
            <a:ext cx="4214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66" latinLnBrk="1">
              <a:defRPr/>
            </a:pPr>
            <a:r>
              <a:rPr lang="en-US" altLang="ko-KR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algn="ctr" defTabSz="685766" latinLnBrk="1"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lang="en-US" altLang="ko-KR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740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Model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8" y="1191834"/>
            <a:ext cx="4328476" cy="4205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5</a:t>
            </a:r>
            <a:r>
              <a:rPr lang="ko-KR" altLang="en-US" sz="1400" dirty="0">
                <a:latin typeface="Times New Roman" panose="02020603050405020304" pitchFamily="18" charset="0"/>
              </a:rPr>
              <a:t>개의 </a:t>
            </a:r>
            <a:r>
              <a:rPr lang="en-US" altLang="ko-KR" sz="1400" dirty="0">
                <a:latin typeface="Times New Roman" panose="02020603050405020304" pitchFamily="18" charset="0"/>
              </a:rPr>
              <a:t>Linear </a:t>
            </a:r>
            <a:r>
              <a:rPr lang="ko-KR" altLang="en-US" sz="1400" dirty="0">
                <a:latin typeface="Times New Roman" panose="02020603050405020304" pitchFamily="18" charset="0"/>
              </a:rPr>
              <a:t>레이어로 쌓은 기본적인 </a:t>
            </a:r>
            <a:r>
              <a:rPr lang="en-US" altLang="ko-KR" sz="1400" dirty="0">
                <a:latin typeface="Times New Roman" panose="02020603050405020304" pitchFamily="18" charset="0"/>
              </a:rPr>
              <a:t>MLP</a:t>
            </a:r>
            <a:r>
              <a:rPr lang="ko-KR" altLang="en-US" sz="1400" dirty="0">
                <a:latin typeface="Times New Roman" panose="02020603050405020304" pitchFamily="18" charset="0"/>
              </a:rPr>
              <a:t>모델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Linear</a:t>
            </a:r>
            <a:r>
              <a:rPr lang="ko-KR" altLang="en-US" sz="1400" dirty="0">
                <a:latin typeface="Times New Roman" panose="02020603050405020304" pitchFamily="18" charset="0"/>
              </a:rPr>
              <a:t>로만 구성되었기 때문에 이미지 같은 </a:t>
            </a:r>
            <a:r>
              <a:rPr lang="en-US" altLang="ko-KR" sz="1400" dirty="0">
                <a:latin typeface="Times New Roman" panose="02020603050405020304" pitchFamily="18" charset="0"/>
              </a:rPr>
              <a:t>(3,32,32) </a:t>
            </a:r>
            <a:r>
              <a:rPr lang="ko-KR" altLang="en-US" sz="1400" dirty="0">
                <a:latin typeface="Times New Roman" panose="02020603050405020304" pitchFamily="18" charset="0"/>
              </a:rPr>
              <a:t>형태 데이터는 입력 전 </a:t>
            </a:r>
            <a:r>
              <a:rPr lang="en-US" altLang="ko-KR" sz="1400" dirty="0">
                <a:latin typeface="Times New Roman" panose="02020603050405020304" pitchFamily="18" charset="0"/>
              </a:rPr>
              <a:t>Flatten </a:t>
            </a:r>
            <a:r>
              <a:rPr lang="ko-KR" altLang="en-US" sz="1400" dirty="0">
                <a:latin typeface="Times New Roman" panose="02020603050405020304" pitchFamily="18" charset="0"/>
              </a:rPr>
              <a:t>과정이 필요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모델 설계 시 입출력의 </a:t>
            </a:r>
            <a:r>
              <a:rPr lang="en-US" altLang="ko-KR" sz="1400" dirty="0">
                <a:latin typeface="Times New Roman" panose="02020603050405020304" pitchFamily="18" charset="0"/>
              </a:rPr>
              <a:t>shape</a:t>
            </a:r>
            <a:r>
              <a:rPr lang="ko-KR" altLang="en-US" sz="1400" dirty="0">
                <a:latin typeface="Times New Roman" panose="02020603050405020304" pitchFamily="18" charset="0"/>
              </a:rPr>
              <a:t> 고려 필요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마지막 레이어인 </a:t>
            </a:r>
            <a:r>
              <a:rPr lang="en-US" altLang="ko-KR" sz="1400" dirty="0">
                <a:latin typeface="Times New Roman" panose="02020603050405020304" pitchFamily="18" charset="0"/>
              </a:rPr>
              <a:t>fc4</a:t>
            </a:r>
            <a:r>
              <a:rPr lang="ko-KR" altLang="en-US" sz="1400" dirty="0">
                <a:latin typeface="Times New Roman" panose="02020603050405020304" pitchFamily="18" charset="0"/>
              </a:rPr>
              <a:t>는 전체 클래스 개수 만큼의 출력 필요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학습 시 </a:t>
            </a:r>
            <a:r>
              <a:rPr lang="en-US" altLang="ko-KR" sz="1400" dirty="0">
                <a:latin typeface="Times New Roman" panose="02020603050405020304" pitchFamily="18" charset="0"/>
              </a:rPr>
              <a:t>Cross Entropy </a:t>
            </a:r>
            <a:r>
              <a:rPr lang="ko-KR" altLang="en-US" sz="1400" dirty="0">
                <a:latin typeface="Times New Roman" panose="02020603050405020304" pitchFamily="18" charset="0"/>
              </a:rPr>
              <a:t>함수를 사용하는 경우 함수 내에 </a:t>
            </a:r>
            <a:r>
              <a:rPr lang="en-US" altLang="ko-KR" sz="14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400" dirty="0">
                <a:latin typeface="Times New Roman" panose="02020603050405020304" pitchFamily="18" charset="0"/>
              </a:rPr>
              <a:t>과정이 포함되어 최종 출력에 </a:t>
            </a:r>
            <a:r>
              <a:rPr lang="en-US" altLang="ko-KR" sz="14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400" dirty="0">
                <a:latin typeface="Times New Roman" panose="02020603050405020304" pitchFamily="18" charset="0"/>
              </a:rPr>
              <a:t>를 사용하지 않음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Negative Likelihood Loss</a:t>
            </a:r>
            <a:r>
              <a:rPr lang="ko-KR" altLang="en-US" sz="1400" dirty="0">
                <a:latin typeface="Times New Roman" panose="02020603050405020304" pitchFamily="18" charset="0"/>
              </a:rPr>
              <a:t>와 같이 함수 내에 </a:t>
            </a:r>
            <a:r>
              <a:rPr lang="en-US" altLang="ko-KR" sz="14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400" dirty="0">
                <a:latin typeface="Times New Roman" panose="02020603050405020304" pitchFamily="18" charset="0"/>
              </a:rPr>
              <a:t>가 포함되어 있지 않은 경우 모델 최종 출력에 </a:t>
            </a:r>
            <a:r>
              <a:rPr lang="en-US" altLang="ko-KR" sz="1400" dirty="0" err="1">
                <a:latin typeface="Times New Roman" panose="02020603050405020304" pitchFamily="18" charset="0"/>
              </a:rPr>
              <a:t>softmax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진행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4546834" y="1191834"/>
            <a:ext cx="4462707" cy="4453956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586627" y="1285631"/>
            <a:ext cx="496843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CB6B"/>
                </a:solidFill>
                <a:latin typeface="Consolas" panose="020B0609020204030204" pitchFamily="49" charset="0"/>
              </a:rPr>
              <a:t>FCNet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fc0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fc2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fc3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fc4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out0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out2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out3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out4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fc4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score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out4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 score = </a:t>
            </a:r>
            <a:r>
              <a:rPr lang="en-US" altLang="ko-KR" sz="1200" i="1" dirty="0" err="1">
                <a:solidFill>
                  <a:srgbClr val="4A4A4A"/>
                </a:solidFill>
                <a:latin typeface="Consolas" panose="020B0609020204030204" pitchFamily="49" charset="0"/>
              </a:rPr>
              <a:t>F.softmax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(score)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score 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0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6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3" y="32034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Model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3" y="1141500"/>
            <a:ext cx="4057316" cy="4205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</a:rPr>
              <a:t>개의 </a:t>
            </a:r>
            <a:r>
              <a:rPr lang="en-US" altLang="ko-KR" sz="14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400" dirty="0">
                <a:latin typeface="Times New Roman" panose="02020603050405020304" pitchFamily="18" charset="0"/>
              </a:rPr>
              <a:t> Layer</a:t>
            </a:r>
            <a:r>
              <a:rPr lang="ko-KR" altLang="en-US" sz="1400" dirty="0">
                <a:latin typeface="Times New Roman" panose="02020603050405020304" pitchFamily="18" charset="0"/>
              </a:rPr>
              <a:t>와 </a:t>
            </a:r>
            <a:r>
              <a:rPr lang="en-US" altLang="ko-KR" sz="1400" dirty="0">
                <a:latin typeface="Times New Roman" panose="02020603050405020304" pitchFamily="18" charset="0"/>
              </a:rPr>
              <a:t>Fc Layer</a:t>
            </a:r>
            <a:r>
              <a:rPr lang="ko-KR" altLang="en-US" sz="1400" dirty="0">
                <a:latin typeface="Times New Roman" panose="02020603050405020304" pitchFamily="18" charset="0"/>
              </a:rPr>
              <a:t>를 포함한 기본적인 </a:t>
            </a:r>
            <a:r>
              <a:rPr lang="en-US" altLang="ko-KR" sz="1400" dirty="0">
                <a:latin typeface="Times New Roman" panose="02020603050405020304" pitchFamily="18" charset="0"/>
              </a:rPr>
              <a:t>CNN </a:t>
            </a:r>
            <a:r>
              <a:rPr lang="ko-KR" altLang="en-US" sz="1400" dirty="0">
                <a:latin typeface="Times New Roman" panose="02020603050405020304" pitchFamily="18" charset="0"/>
              </a:rPr>
              <a:t>구조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nn.Sequential</a:t>
            </a:r>
            <a:r>
              <a:rPr lang="ko-KR" altLang="en-US" sz="1400" dirty="0">
                <a:latin typeface="Times New Roman" panose="02020603050405020304" pitchFamily="18" charset="0"/>
              </a:rPr>
              <a:t>을 이용해 </a:t>
            </a:r>
            <a:r>
              <a:rPr lang="en-US" altLang="ko-KR" sz="1400" dirty="0">
                <a:latin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</a:rPr>
              <a:t>개의 레이어를 구성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각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레이어마다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</a:rPr>
              <a:t>Conv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Layer, </a:t>
            </a:r>
            <a:r>
              <a:rPr lang="en-US" altLang="ko-KR" sz="14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400" dirty="0">
                <a:latin typeface="Times New Roman" panose="02020603050405020304" pitchFamily="18" charset="0"/>
              </a:rPr>
              <a:t>, Max Pool </a:t>
            </a:r>
            <a:r>
              <a:rPr lang="ko-KR" altLang="en-US" sz="1400" dirty="0">
                <a:latin typeface="Times New Roman" panose="02020603050405020304" pitchFamily="18" charset="0"/>
              </a:rPr>
              <a:t>레이어로 구성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마지막에는 </a:t>
            </a:r>
            <a:r>
              <a:rPr lang="ko-KR" altLang="en-US" sz="14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</a:rPr>
              <a:t>Flatten </a:t>
            </a:r>
            <a:r>
              <a:rPr lang="ko-KR" altLang="en-US" sz="1400" dirty="0">
                <a:latin typeface="Times New Roman" panose="02020603050405020304" pitchFamily="18" charset="0"/>
              </a:rPr>
              <a:t>시켜 </a:t>
            </a:r>
            <a:r>
              <a:rPr lang="en-US" altLang="ko-KR" sz="1400" dirty="0">
                <a:latin typeface="Times New Roman" panose="02020603050405020304" pitchFamily="18" charset="0"/>
              </a:rPr>
              <a:t>Fc Layer</a:t>
            </a:r>
            <a:r>
              <a:rPr lang="ko-KR" altLang="en-US" sz="1400" dirty="0">
                <a:latin typeface="Times New Roman" panose="02020603050405020304" pitchFamily="18" charset="0"/>
              </a:rPr>
              <a:t>를 이용해 분류 진행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Linear Layer</a:t>
            </a:r>
            <a:r>
              <a:rPr lang="ko-KR" altLang="en-US" sz="1400" dirty="0">
                <a:latin typeface="Times New Roman" panose="02020603050405020304" pitchFamily="18" charset="0"/>
              </a:rPr>
              <a:t>를 선언하기 위해 모델의 출력 </a:t>
            </a:r>
            <a:r>
              <a:rPr lang="en-US" altLang="ko-KR" sz="1400" dirty="0">
                <a:latin typeface="Times New Roman" panose="02020603050405020304" pitchFamily="18" charset="0"/>
              </a:rPr>
              <a:t>shape</a:t>
            </a:r>
            <a:r>
              <a:rPr lang="ko-KR" altLang="en-US" sz="1400" dirty="0">
                <a:latin typeface="Times New Roman" panose="02020603050405020304" pitchFamily="18" charset="0"/>
              </a:rPr>
              <a:t>에 대한 사전 계산이 필요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4254763" y="1175056"/>
            <a:ext cx="4754780" cy="468884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326242" y="1268847"/>
            <a:ext cx="4754780" cy="44319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CB6B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layer2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flatten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view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flatten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 score = </a:t>
            </a:r>
            <a:r>
              <a:rPr lang="en-US" altLang="ko-KR" sz="1200" i="1" dirty="0" err="1">
                <a:solidFill>
                  <a:srgbClr val="4A4A4A"/>
                </a:solidFill>
                <a:latin typeface="Consolas" panose="020B0609020204030204" pitchFamily="49" charset="0"/>
              </a:rPr>
              <a:t>F.softmax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(score) 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1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969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Model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2949" y="2640865"/>
            <a:ext cx="8879076" cy="125709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134465" y="2658505"/>
            <a:ext cx="8774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smtClean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in_features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34464" y="4088174"/>
            <a:ext cx="8877561" cy="2219919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/>
              <a:t>torchvision.models</a:t>
            </a:r>
            <a:r>
              <a:rPr lang="ko-KR" altLang="en-US" sz="1400" dirty="0"/>
              <a:t>에서 사전에 정의된 모델 활용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torchvision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내 사용 가능한 모델들은 </a:t>
            </a:r>
            <a:r>
              <a:rPr lang="en-US" altLang="ko-KR" sz="1400" dirty="0" err="1" smtClean="0"/>
              <a:t>list_models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함수를 통해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모델의 </a:t>
            </a:r>
            <a:r>
              <a:rPr lang="en-US" altLang="ko-KR" sz="1400" dirty="0" smtClean="0"/>
              <a:t>weights </a:t>
            </a:r>
            <a:r>
              <a:rPr lang="ko-KR" altLang="en-US" sz="1400" dirty="0" err="1"/>
              <a:t>파라미터를</a:t>
            </a:r>
            <a:r>
              <a:rPr lang="ko-KR" altLang="en-US" sz="1400" dirty="0"/>
              <a:t> 통해 사전 학습된 </a:t>
            </a:r>
            <a:r>
              <a:rPr lang="ko-KR" altLang="en-US" sz="1400" dirty="0" err="1"/>
              <a:t>파라미터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사용 가능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weights</a:t>
            </a:r>
            <a:r>
              <a:rPr lang="ko-KR" altLang="en-US" sz="1400" dirty="0" smtClean="0"/>
              <a:t>는 </a:t>
            </a:r>
            <a:r>
              <a:rPr lang="en-US" altLang="ko-KR" sz="1400" dirty="0"/>
              <a:t>models.[</a:t>
            </a:r>
            <a:r>
              <a:rPr lang="ko-KR" altLang="en-US" sz="1400" dirty="0"/>
              <a:t>모델명</a:t>
            </a:r>
            <a:r>
              <a:rPr lang="en-US" altLang="ko-KR" sz="1400" dirty="0"/>
              <a:t>]_</a:t>
            </a:r>
            <a:r>
              <a:rPr lang="en-US" altLang="ko-KR" sz="1400" dirty="0" err="1"/>
              <a:t>Weights.Default</a:t>
            </a:r>
            <a:r>
              <a:rPr lang="en-US" altLang="ko-KR" sz="1400" dirty="0"/>
              <a:t> </a:t>
            </a:r>
            <a:r>
              <a:rPr lang="ko-KR" altLang="en-US" sz="1400" dirty="0"/>
              <a:t>혹은 </a:t>
            </a:r>
            <a:r>
              <a:rPr lang="en-US" altLang="ko-KR" sz="1400" dirty="0"/>
              <a:t>models.[</a:t>
            </a:r>
            <a:r>
              <a:rPr lang="ko-KR" altLang="en-US" sz="1400" dirty="0"/>
              <a:t>모델명</a:t>
            </a:r>
            <a:r>
              <a:rPr lang="en-US" altLang="ko-KR" sz="1400" dirty="0"/>
              <a:t>]_Weights.[</a:t>
            </a:r>
            <a:r>
              <a:rPr lang="ko-KR" altLang="en-US" sz="1400" dirty="0" err="1"/>
              <a:t>파라미터명</a:t>
            </a:r>
            <a:r>
              <a:rPr lang="en-US" altLang="ko-KR" sz="1400" dirty="0"/>
              <a:t>] </a:t>
            </a:r>
            <a:r>
              <a:rPr lang="ko-KR" altLang="en-US" sz="1400" dirty="0"/>
              <a:t>으로 선언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사전 정의된 모델은 </a:t>
            </a:r>
            <a:r>
              <a:rPr lang="ko-KR" altLang="en-US" sz="1400" dirty="0" smtClean="0"/>
              <a:t>출력의 차원이 </a:t>
            </a:r>
            <a:r>
              <a:rPr lang="ko-KR" altLang="en-US" sz="1400" dirty="0"/>
              <a:t>정해져 있기 때문에 사용시 </a:t>
            </a:r>
            <a:r>
              <a:rPr lang="ko-KR" altLang="en-US" sz="1400" dirty="0" smtClean="0"/>
              <a:t>자신이 원하는 값으로 변경이 </a:t>
            </a:r>
            <a:r>
              <a:rPr lang="ko-KR" altLang="en-US" sz="1400" dirty="0"/>
              <a:t>필요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최종 </a:t>
            </a:r>
            <a:r>
              <a:rPr lang="ko-KR" altLang="en-US" sz="1400" dirty="0"/>
              <a:t>출력 형태를 </a:t>
            </a:r>
            <a:r>
              <a:rPr lang="ko-KR" altLang="en-US" sz="1400" dirty="0" smtClean="0"/>
              <a:t>결정하는 </a:t>
            </a:r>
            <a:r>
              <a:rPr lang="en-US" altLang="ko-KR" sz="1400" dirty="0" smtClean="0"/>
              <a:t>fc </a:t>
            </a:r>
            <a:r>
              <a:rPr lang="ko-KR" altLang="en-US" sz="1400" dirty="0"/>
              <a:t>레이어를 새로 선언하는 것으로 </a:t>
            </a:r>
            <a:r>
              <a:rPr lang="ko-KR" altLang="en-US" sz="1400" dirty="0" smtClean="0"/>
              <a:t>출력의 차원을 변경</a:t>
            </a:r>
            <a:endParaRPr lang="ko-KR" altLang="en-US" sz="1400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2947" y="1206340"/>
            <a:ext cx="8879077" cy="126002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134464" y="1223981"/>
            <a:ext cx="8774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detection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all_models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list_models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classification_models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list_models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detection_models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list_models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2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3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034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Model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3" y="3871163"/>
            <a:ext cx="8715688" cy="2627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Times New Roman" panose="02020603050405020304" pitchFamily="18" charset="0"/>
              </a:rPr>
              <a:t>ResNet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은 대표적인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CNN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모델 중 하나로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2015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년 </a:t>
            </a:r>
            <a:r>
              <a:rPr lang="en-US" altLang="ko-KR" sz="1400" dirty="0">
                <a:latin typeface="Times New Roman" panose="02020603050405020304" pitchFamily="18" charset="0"/>
              </a:rPr>
              <a:t>ImageNet Large Scale Visual Recognition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Challenge(ILSVRC)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에서 우승함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Times New Roman" panose="02020603050405020304" pitchFamily="18" charset="0"/>
              </a:rPr>
              <a:t>Skip connection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을 통한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Residual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구조로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딥러닝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모델의 고질적인 문제 중 하나이던 </a:t>
            </a:r>
            <a:r>
              <a:rPr lang="ko-KR" altLang="en-US" sz="1400" dirty="0" err="1">
                <a:latin typeface="Times New Roman" panose="02020603050405020304" pitchFamily="18" charset="0"/>
              </a:rPr>
              <a:t>그레디언트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소실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(Vanishing Gradient)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문제를 해결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Times New Roman" panose="02020603050405020304" pitchFamily="18" charset="0"/>
              </a:rPr>
              <a:t>그레디언트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소실은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그레디언트를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계산하는 과정에서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1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보다 작은 값이 반복되며 곱해지는 것으로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그레디언트가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점차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0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이 되어가는 현상을 의미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Times New Roman" panose="02020603050405020304" pitchFamily="18" charset="0"/>
              </a:rPr>
              <a:t>ResNet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은 이전 레이어의 출력을 더해주는 것으로 미분할 경우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1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이상의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그레디언트를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가질 수 있게 하여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그레디언트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소실을 방지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5096" y="3440925"/>
            <a:ext cx="1449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ResNet18 </a:t>
            </a:r>
            <a:r>
              <a:rPr lang="en-US" altLang="ko-KR" sz="1200" dirty="0"/>
              <a:t>Structure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0" y="6323307"/>
            <a:ext cx="6065240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75" dirty="0"/>
              <a:t>He, </a:t>
            </a:r>
            <a:r>
              <a:rPr lang="en-US" altLang="ko-KR" sz="675" dirty="0" err="1"/>
              <a:t>Kaiming</a:t>
            </a:r>
            <a:r>
              <a:rPr lang="en-US" altLang="ko-KR" sz="675" dirty="0"/>
              <a:t>, et al. "Deep residual learning for image recognition." Proceedings of the IEEE conference on computer vision and pattern recognition. 2016.</a:t>
            </a:r>
            <a:endParaRPr lang="ko-KR" altLang="en-US" sz="675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512" y="1575766"/>
            <a:ext cx="2810639" cy="15784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09500" y="-600487"/>
            <a:ext cx="2419980" cy="55700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20320" y="3440925"/>
            <a:ext cx="1449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Residual block</a:t>
            </a:r>
            <a:endParaRPr lang="ko-KR" altLang="en-US" sz="1200" dirty="0"/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3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2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886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40025" y="1082779"/>
                <a:ext cx="43200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Ground Truth : [1.0, 0.0, 0.0, 0.0]</a:t>
                </a:r>
                <a:endParaRPr lang="ko-KR" altLang="en-US" sz="1400" dirty="0"/>
              </a:p>
              <a:p>
                <a:r>
                  <a:rPr lang="en-US" altLang="ko-KR" sz="1400" dirty="0"/>
                  <a:t>Prediction      : [1.2, 0.4, 0.2, 0.2]</a:t>
                </a:r>
              </a:p>
              <a:p>
                <a:r>
                  <a:rPr lang="en-US" altLang="ko-KR" sz="1400" dirty="0" err="1"/>
                  <a:t>Softmax</a:t>
                </a:r>
                <a:r>
                  <a:rPr lang="en-US" altLang="ko-KR" sz="1400" dirty="0"/>
                  <a:t>(prediction) : [0.4576, 0.2056, 0.1684, 0.1684]</a:t>
                </a:r>
              </a:p>
              <a:p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sz="1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−(1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0.4576</m:t>
                          </m:r>
                        </m:e>
                      </m:func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0.2056</m:t>
                          </m:r>
                        </m:e>
                      </m:func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0.1684+</m:t>
                          </m:r>
                        </m:e>
                      </m:func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0.1684)</m:t>
                          </m:r>
                        </m:e>
                      </m:func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=0.7817</m:t>
                      </m:r>
                    </m:oMath>
                  </m:oMathPara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25" y="1082779"/>
                <a:ext cx="4320000" cy="2031325"/>
              </a:xfrm>
              <a:prstGeom prst="rect">
                <a:avLst/>
              </a:prstGeom>
              <a:blipFill>
                <a:blip r:embed="rId3"/>
                <a:stretch>
                  <a:fillRect l="-423" t="-6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4437547" y="3538431"/>
            <a:ext cx="4571999" cy="129723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440029" y="3576414"/>
            <a:ext cx="4518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criterion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CrossEntropyLoss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prediction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1.2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groundTruth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prediction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groundTruth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------------------------------------------------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0.7817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465" y="1082779"/>
                <a:ext cx="4057316" cy="4205195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rmAutofit/>
              </a:bodyPr>
              <a:lstStyle>
                <a:lvl1pPr marL="180000" indent="-1800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1pPr>
                <a:lvl2pPr marL="36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2pPr>
                <a:lvl3pPr marL="54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Times New Roman" panose="02020603050405020304" pitchFamily="18" charset="0"/>
                  <a:buChar char="−"/>
                  <a:defRPr sz="16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1400" dirty="0"/>
                  <a:t>손실함수</a:t>
                </a:r>
                <a:r>
                  <a:rPr lang="en-US" altLang="ko-KR" sz="1400" dirty="0"/>
                  <a:t>(Loss function)</a:t>
                </a:r>
                <a:r>
                  <a:rPr lang="ko-KR" altLang="en-US" sz="1400" dirty="0"/>
                  <a:t>는 모델의 </a:t>
                </a:r>
                <a:r>
                  <a:rPr lang="ko-KR" altLang="en-US" sz="1400" dirty="0" err="1"/>
                  <a:t>예측값과</a:t>
                </a:r>
                <a:r>
                  <a:rPr lang="ko-KR" altLang="en-US" sz="1400" dirty="0"/>
                  <a:t> 실제 </a:t>
                </a:r>
                <a:r>
                  <a:rPr lang="ko-KR" altLang="en-US" sz="1400" dirty="0" err="1"/>
                  <a:t>정답값과의</a:t>
                </a:r>
                <a:r>
                  <a:rPr lang="ko-KR" altLang="en-US" sz="1400" dirty="0"/>
                  <a:t> 차이를 계산하는 역할</a:t>
                </a:r>
                <a:endParaRPr lang="en-US" altLang="ko-KR" sz="14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400" dirty="0"/>
                  <a:t>태스크와 목적에 따라 다양한 손실함수가 존재</a:t>
                </a:r>
                <a:endParaRPr lang="en-US" altLang="ko-KR" sz="14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400" dirty="0"/>
                  <a:t>분류 학습에서 가장 자주 사용되는 </a:t>
                </a:r>
                <a:r>
                  <a:rPr lang="ko-KR" altLang="en-US" sz="1400" dirty="0" err="1"/>
                  <a:t>손실함수는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Cross Entropy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Loss</a:t>
                </a:r>
                <a:r>
                  <a:rPr lang="ko-KR" altLang="en-US" sz="1400" dirty="0"/>
                  <a:t>로 다음과 같은 수식으로 표현</a:t>
                </a:r>
                <a:endParaRPr lang="en-US" altLang="ko-KR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정답값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예측값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데이터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400" dirty="0"/>
                  <a:t>Cross Entropy Loss</a:t>
                </a:r>
                <a:r>
                  <a:rPr lang="ko-KR" altLang="en-US" sz="1400" dirty="0"/>
                  <a:t>는 정답 라벨 위치의 </a:t>
                </a:r>
                <a:r>
                  <a:rPr lang="ko-KR" altLang="en-US" sz="1400" dirty="0" err="1"/>
                  <a:t>예측값만이</a:t>
                </a:r>
                <a:r>
                  <a:rPr lang="ko-KR" altLang="en-US" sz="1400" dirty="0"/>
                  <a:t> 학습에 사용되며 정답을 확실히 맞출 수록 로스가 </a:t>
                </a:r>
                <a:r>
                  <a:rPr lang="en-US" altLang="ko-KR" sz="1400" dirty="0"/>
                  <a:t>0</a:t>
                </a:r>
                <a:r>
                  <a:rPr lang="ko-KR" altLang="en-US" sz="1400" dirty="0"/>
                  <a:t>으로 수렴</a:t>
                </a:r>
                <a:endParaRPr lang="en-US" altLang="ko-KR" sz="1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400" dirty="0" err="1"/>
                  <a:t>Pytorch</a:t>
                </a:r>
                <a:r>
                  <a:rPr lang="ko-KR" altLang="en-US" sz="1400" dirty="0"/>
                  <a:t>에서는 </a:t>
                </a:r>
                <a:r>
                  <a:rPr lang="en-US" altLang="ko-KR" sz="1400" dirty="0"/>
                  <a:t>loss </a:t>
                </a:r>
                <a:r>
                  <a:rPr lang="ko-KR" altLang="en-US" sz="1400" dirty="0"/>
                  <a:t>계산 시 모델의 </a:t>
                </a:r>
                <a:r>
                  <a:rPr lang="ko-KR" altLang="en-US" sz="1400" dirty="0" err="1"/>
                  <a:t>출력값을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0</a:t>
                </a:r>
                <a:r>
                  <a:rPr lang="ko-KR" altLang="en-US" sz="1400" dirty="0"/>
                  <a:t>과 </a:t>
                </a:r>
                <a:r>
                  <a:rPr lang="en-US" altLang="ko-KR" sz="1400" dirty="0"/>
                  <a:t>1 </a:t>
                </a:r>
                <a:r>
                  <a:rPr lang="ko-KR" altLang="en-US" sz="1400" dirty="0" err="1"/>
                  <a:t>사잇값으로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정규화하기</a:t>
                </a:r>
                <a:r>
                  <a:rPr lang="ko-KR" altLang="en-US" sz="1400" dirty="0"/>
                  <a:t> 위해 출력에 </a:t>
                </a:r>
                <a:r>
                  <a:rPr lang="en-US" altLang="ko-KR" sz="1400" dirty="0" err="1"/>
                  <a:t>Softmax</a:t>
                </a:r>
                <a:r>
                  <a:rPr lang="ko-KR" altLang="en-US" sz="1400" dirty="0"/>
                  <a:t>를 취하여 계산</a:t>
                </a:r>
              </a:p>
            </p:txBody>
          </p:sp>
        </mc:Choice>
        <mc:Fallback xmlns="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5" y="1082779"/>
                <a:ext cx="4057316" cy="4205195"/>
              </a:xfrm>
              <a:prstGeom prst="rect">
                <a:avLst/>
              </a:prstGeom>
              <a:blipFill>
                <a:blip r:embed="rId4"/>
                <a:stretch>
                  <a:fillRect l="-751" t="-581" r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4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7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647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Optimizer</a:t>
            </a:r>
          </a:p>
        </p:txBody>
      </p:sp>
      <p:pic>
        <p:nvPicPr>
          <p:cNvPr id="6146" name="Picture 2" descr="Optimizer 종류 및 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81" y="1122275"/>
            <a:ext cx="4855312" cy="23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827" y="3629026"/>
            <a:ext cx="2400300" cy="4000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3303" y="3674249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SGD : 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32" y="4231444"/>
            <a:ext cx="2813483" cy="15028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03303" y="4140451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ADAM : 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4334257" y="5711355"/>
            <a:ext cx="4410182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75" dirty="0" err="1"/>
              <a:t>Kingma</a:t>
            </a:r>
            <a:r>
              <a:rPr lang="en-US" altLang="ko-KR" sz="675" dirty="0"/>
              <a:t>, </a:t>
            </a:r>
            <a:r>
              <a:rPr lang="en-US" altLang="ko-KR" sz="675" dirty="0" err="1"/>
              <a:t>Diederik</a:t>
            </a:r>
            <a:r>
              <a:rPr lang="en-US" altLang="ko-KR" sz="675" dirty="0"/>
              <a:t> P., and Jimmy Ba. "Adam: A method for stochastic optimization." </a:t>
            </a:r>
            <a:r>
              <a:rPr lang="en-US" altLang="ko-KR" sz="675" dirty="0" err="1"/>
              <a:t>arXiv</a:t>
            </a:r>
            <a:r>
              <a:rPr lang="en-US" altLang="ko-KR" sz="675" dirty="0"/>
              <a:t> preprint arXiv:1412.6980 (2014).</a:t>
            </a:r>
            <a:endParaRPr lang="ko-KR" altLang="en-US" sz="675" dirty="0"/>
          </a:p>
        </p:txBody>
      </p:sp>
      <p:sp>
        <p:nvSpPr>
          <p:cNvPr id="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5" y="1122275"/>
            <a:ext cx="4057316" cy="4498086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err="1"/>
              <a:t>옵티마이저</a:t>
            </a:r>
            <a:r>
              <a:rPr lang="en-US" altLang="ko-KR" sz="1400" dirty="0"/>
              <a:t>(Optimizer)</a:t>
            </a:r>
            <a:r>
              <a:rPr lang="ko-KR" altLang="en-US" sz="1400" dirty="0"/>
              <a:t>는 손실함수를 최소화하는 방향의 기울기로 모델의 파라미터를 업데이트 하는 역할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Gradient Descent(GD)</a:t>
            </a:r>
            <a:r>
              <a:rPr lang="ko-KR" altLang="en-US" sz="1400" dirty="0"/>
              <a:t>는 모든 데이터를 다 고려한 후 기울기를 계산하여 모델 파라미터를 업데이트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Stochastic Gradient Descent(SGD)</a:t>
            </a:r>
            <a:r>
              <a:rPr lang="ko-KR" altLang="en-US" sz="1400" dirty="0"/>
              <a:t>는 일부 데이터만 고려하여 빠르게 기울기를 계산하고 모델 파라미터를 업데이트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SGD</a:t>
            </a:r>
            <a:r>
              <a:rPr lang="ko-KR" altLang="en-US" sz="1400" dirty="0"/>
              <a:t>는 근본적으로는 데이터 하나마다 기울기를 계산하여 모델을 학습하는 방법이지만 미니 배치를 활용하여 모델을 학습하는 </a:t>
            </a:r>
            <a:r>
              <a:rPr lang="en-US" altLang="ko-KR" sz="1400" dirty="0"/>
              <a:t>Mini-Batch Stochastic Gradient Descent(MSGD, MGD)</a:t>
            </a:r>
            <a:r>
              <a:rPr lang="ko-KR" altLang="en-US" sz="1400" dirty="0"/>
              <a:t>를 일반적으로 </a:t>
            </a:r>
            <a:r>
              <a:rPr lang="en-US" altLang="ko-KR" sz="1400" dirty="0"/>
              <a:t>SGD</a:t>
            </a:r>
            <a:r>
              <a:rPr lang="ko-KR" altLang="en-US" sz="1400" dirty="0"/>
              <a:t>라 부름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Adam</a:t>
            </a:r>
            <a:r>
              <a:rPr lang="ko-KR" altLang="en-US" sz="1400" dirty="0"/>
              <a:t>은 이전 </a:t>
            </a:r>
            <a:r>
              <a:rPr lang="ko-KR" altLang="en-US" sz="1400" dirty="0" err="1"/>
              <a:t>로스값을</a:t>
            </a:r>
            <a:r>
              <a:rPr lang="ko-KR" altLang="en-US" sz="1400" dirty="0"/>
              <a:t> 기반으로 적응학습</a:t>
            </a:r>
            <a:r>
              <a:rPr lang="en-US" altLang="ko-KR" sz="1400" dirty="0"/>
              <a:t>(Adaptive Learning)</a:t>
            </a:r>
            <a:r>
              <a:rPr lang="ko-KR" altLang="en-US" sz="1400" dirty="0"/>
              <a:t>과 관성</a:t>
            </a:r>
            <a:r>
              <a:rPr lang="en-US" altLang="ko-KR" sz="1400" dirty="0"/>
              <a:t>(Momentum)</a:t>
            </a:r>
            <a:r>
              <a:rPr lang="ko-KR" altLang="en-US" sz="1400" dirty="0"/>
              <a:t>을 통해 진행 방향과 스텝 크기를 고려하여 모델을 학습</a:t>
            </a:r>
            <a:endParaRPr lang="en-US" altLang="ko-KR" sz="1400" dirty="0"/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5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4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1889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Optimizer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7" y="939567"/>
            <a:ext cx="4571999" cy="555873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437545" y="965333"/>
            <a:ext cx="451834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  <a:endParaRPr lang="en-US" altLang="ko-KR" sz="1200" i="1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ones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criterion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optimizer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 output1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output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output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backward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#output2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output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loss2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output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backward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1082779"/>
            <a:ext cx="418586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/>
              <a:t>Pytorch</a:t>
            </a:r>
            <a:r>
              <a:rPr lang="ko-KR" altLang="en-US" sz="1400" dirty="0"/>
              <a:t>에서는 </a:t>
            </a:r>
            <a:r>
              <a:rPr lang="en-US" altLang="ko-KR" sz="1400" dirty="0" err="1"/>
              <a:t>torch.optim</a:t>
            </a:r>
            <a:r>
              <a:rPr lang="ko-KR" altLang="en-US" sz="1400" dirty="0"/>
              <a:t>을 통해 </a:t>
            </a:r>
            <a:r>
              <a:rPr lang="ko-KR" altLang="en-US" sz="1400" dirty="0" err="1"/>
              <a:t>옵티마이저를</a:t>
            </a:r>
            <a:r>
              <a:rPr lang="ko-KR" altLang="en-US" sz="1400" dirty="0"/>
              <a:t> 사용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옵티마이저를</a:t>
            </a:r>
            <a:r>
              <a:rPr lang="ko-KR" altLang="en-US" sz="1400" dirty="0"/>
              <a:t> 선언할 때 학습하고자 하는 모델의 파라미터와 </a:t>
            </a:r>
            <a:r>
              <a:rPr lang="ko-KR" altLang="en-US" sz="1400" dirty="0" err="1"/>
              <a:t>학습률</a:t>
            </a:r>
            <a:r>
              <a:rPr lang="en-US" altLang="ko-KR" sz="1400" dirty="0"/>
              <a:t>(learning rate)</a:t>
            </a:r>
            <a:r>
              <a:rPr lang="ko-KR" altLang="en-US" sz="1400" dirty="0"/>
              <a:t>를 지정해줌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옵티마이저는</a:t>
            </a:r>
            <a:r>
              <a:rPr lang="ko-KR" altLang="en-US" sz="1400" dirty="0"/>
              <a:t> 한 번 모델 업데이트 하기 전마다 </a:t>
            </a:r>
            <a:r>
              <a:rPr lang="en-US" altLang="ko-KR" sz="1400" dirty="0" err="1"/>
              <a:t>zero_grad</a:t>
            </a:r>
            <a:r>
              <a:rPr lang="en-US" altLang="ko-KR" sz="1400" dirty="0"/>
              <a:t>()</a:t>
            </a:r>
            <a:r>
              <a:rPr lang="ko-KR" altLang="en-US" sz="1400" dirty="0"/>
              <a:t>를 통해 매번 초기화하는 과정이 필요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loss</a:t>
            </a:r>
            <a:r>
              <a:rPr lang="ko-KR" altLang="en-US" sz="1400" dirty="0"/>
              <a:t>가 계산되면 </a:t>
            </a:r>
            <a:r>
              <a:rPr lang="en-US" altLang="ko-KR" sz="1400" dirty="0"/>
              <a:t>backward()</a:t>
            </a:r>
            <a:r>
              <a:rPr lang="ko-KR" altLang="en-US" sz="1400" dirty="0"/>
              <a:t>를 통해 모델의 </a:t>
            </a:r>
            <a:r>
              <a:rPr lang="ko-KR" altLang="en-US" sz="1400" dirty="0" err="1"/>
              <a:t>그레디언트를</a:t>
            </a:r>
            <a:r>
              <a:rPr lang="ko-KR" altLang="en-US" sz="1400" dirty="0"/>
              <a:t> 계산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그레디언트가</a:t>
            </a:r>
            <a:r>
              <a:rPr lang="ko-KR" altLang="en-US" sz="1400" dirty="0"/>
              <a:t> 계산되면 </a:t>
            </a:r>
            <a:r>
              <a:rPr lang="en-US" altLang="ko-KR" sz="1400" dirty="0" err="1"/>
              <a:t>optimizer.step</a:t>
            </a:r>
            <a:r>
              <a:rPr lang="en-US" altLang="ko-KR" sz="1400" dirty="0"/>
              <a:t>()</a:t>
            </a:r>
            <a:r>
              <a:rPr lang="ko-KR" altLang="en-US" sz="1400" dirty="0"/>
              <a:t>을 통해 모델의 파라미터를 업데이트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7131252" y="3821448"/>
            <a:ext cx="1824640" cy="68357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27ACA-7920-D4DC-F0E2-01FDFA251EDF}"/>
              </a:ext>
            </a:extLst>
          </p:cNvPr>
          <p:cNvSpPr txBox="1"/>
          <p:nvPr/>
        </p:nvSpPr>
        <p:spPr>
          <a:xfrm>
            <a:off x="7131253" y="3825717"/>
            <a:ext cx="1822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tensor([5., 5.])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tensor(8.5000)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tensor([[0.96, 0.84],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[0.99, 0.96]])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9CF74B-1E4C-9A3B-E18C-237FFCB99EC8}"/>
              </a:ext>
            </a:extLst>
          </p:cNvPr>
          <p:cNvSpPr/>
          <p:nvPr/>
        </p:nvSpPr>
        <p:spPr>
          <a:xfrm>
            <a:off x="7133736" y="5670539"/>
            <a:ext cx="1824640" cy="68357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C8FA0-0A87-381A-6B59-CC88CFE7204B}"/>
              </a:ext>
            </a:extLst>
          </p:cNvPr>
          <p:cNvSpPr txBox="1"/>
          <p:nvPr/>
        </p:nvSpPr>
        <p:spPr>
          <a:xfrm>
            <a:off x="7133736" y="5657192"/>
            <a:ext cx="1824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tensor([4.3200, 4.8300]) tensor(5.8557)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tensor([[0.93, 0.71],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[0.98, 0.93]])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7133736" y="2520272"/>
            <a:ext cx="1824640" cy="4009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직사각형 2"/>
          <p:cNvSpPr/>
          <p:nvPr/>
        </p:nvSpPr>
        <p:spPr>
          <a:xfrm>
            <a:off x="7133738" y="2531823"/>
            <a:ext cx="142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tensor([[1., 1.],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[1., 1.]]) </a:t>
            </a: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16/56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4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0815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Data Loader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831" y="1161128"/>
            <a:ext cx="4871169" cy="25195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67654" y="3792442"/>
            <a:ext cx="22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Batch Size </a:t>
            </a:r>
            <a:r>
              <a:rPr lang="ko-KR" altLang="en-US" sz="1000" dirty="0"/>
              <a:t>별 학습 양상</a:t>
            </a:r>
            <a:endParaRPr lang="en-US" altLang="ko-KR" sz="1000" dirty="0"/>
          </a:p>
          <a:p>
            <a:r>
              <a:rPr lang="ko-KR" altLang="en-US" sz="1000" dirty="0"/>
              <a:t>https://www.kakaobrain.com/blog/113</a:t>
            </a: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5" y="1141502"/>
            <a:ext cx="4057316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/>
              <a:t>일반적으로 학습할 모든 데이터</a:t>
            </a:r>
            <a:r>
              <a:rPr lang="en-US" altLang="ko-KR" sz="1400" dirty="0"/>
              <a:t>(Batch)</a:t>
            </a:r>
            <a:r>
              <a:rPr lang="ko-KR" altLang="en-US" sz="1400" dirty="0"/>
              <a:t>를 다 사용하는 것이 아니라 전체 데이터의 일부</a:t>
            </a:r>
            <a:r>
              <a:rPr lang="en-US" altLang="ko-KR" sz="1400" dirty="0"/>
              <a:t>(Mini Batch)</a:t>
            </a:r>
            <a:r>
              <a:rPr lang="ko-KR" altLang="en-US" sz="1400" dirty="0"/>
              <a:t>를 사용하여 학습을 진행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미니 배치를 활용하면 메모리</a:t>
            </a:r>
            <a:r>
              <a:rPr lang="en-US" altLang="ko-KR" sz="1400" dirty="0"/>
              <a:t>, </a:t>
            </a:r>
            <a:r>
              <a:rPr lang="ko-KR" altLang="en-US" sz="1400" dirty="0"/>
              <a:t>학습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전역 최소값 탐색 등에 있어 장점이 있음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모든 데이터가 일부 데이터만을 사용하니 메모리에 올려야 하는 데이터 수가 감소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상대적으로 적은 데이터로 빈번하게 학습을 진행하므로 모델 수렴을 위한 최소한의 학습 횟수를 빠르게 달성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17/56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5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Data Loader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11E91D-29F4-6A9D-4499-BD8492BF64F0}"/>
              </a:ext>
            </a:extLst>
          </p:cNvPr>
          <p:cNvSpPr/>
          <p:nvPr/>
        </p:nvSpPr>
        <p:spPr>
          <a:xfrm>
            <a:off x="134464" y="1197237"/>
            <a:ext cx="8875077" cy="107618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E7B5-95AB-3AA2-9541-F80BD3125EE1}"/>
              </a:ext>
            </a:extLst>
          </p:cNvPr>
          <p:cNvSpPr txBox="1"/>
          <p:nvPr/>
        </p:nvSpPr>
        <p:spPr>
          <a:xfrm>
            <a:off x="134466" y="1277417"/>
            <a:ext cx="8610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FF537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BE9BE5B-E933-0B42-5095-6C195C2D96F6}"/>
              </a:ext>
            </a:extLst>
          </p:cNvPr>
          <p:cNvSpPr txBox="1">
            <a:spLocks/>
          </p:cNvSpPr>
          <p:nvPr/>
        </p:nvSpPr>
        <p:spPr>
          <a:xfrm>
            <a:off x="134464" y="2623989"/>
            <a:ext cx="8821427" cy="2696501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Times New Roman" panose="02020603050405020304" pitchFamily="18" charset="0"/>
              </a:rPr>
              <a:t>데이터로더</a:t>
            </a:r>
            <a:r>
              <a:rPr lang="en-US" altLang="ko-KR" sz="1400" dirty="0">
                <a:latin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</a:rPr>
              <a:t>DataLoader</a:t>
            </a:r>
            <a:r>
              <a:rPr lang="en-US" altLang="ko-KR" sz="1400" dirty="0">
                <a:latin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Times New Roman" panose="02020603050405020304" pitchFamily="18" charset="0"/>
              </a:rPr>
              <a:t>는 학습이나 평가 시 데이터를 불러오는 과정을 편하게 하기 위해 사용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400" dirty="0">
                <a:latin typeface="Times New Roman" panose="02020603050405020304" pitchFamily="18" charset="0"/>
              </a:rPr>
              <a:t>에서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데이터로더</a:t>
            </a:r>
            <a:r>
              <a:rPr lang="ko-KR" altLang="en-US" sz="1400" dirty="0">
                <a:latin typeface="Times New Roman" panose="02020603050405020304" pitchFamily="18" charset="0"/>
              </a:rPr>
              <a:t> 기능을 제공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Times New Roman" panose="02020603050405020304" pitchFamily="18" charset="0"/>
              </a:rPr>
              <a:t>데이터로더에는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</a:rPr>
              <a:t>dataset, </a:t>
            </a:r>
            <a:r>
              <a:rPr lang="en-US" altLang="ko-KR" sz="14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400" dirty="0">
                <a:latin typeface="Times New Roman" panose="02020603050405020304" pitchFamily="18" charset="0"/>
              </a:rPr>
              <a:t>, shuffle, </a:t>
            </a:r>
            <a:r>
              <a:rPr lang="en-US" altLang="ko-KR" sz="14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등의 파라미터가 존재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‘dataset’ </a:t>
            </a:r>
            <a:r>
              <a:rPr lang="ko-KR" altLang="en-US" sz="1400" dirty="0">
                <a:latin typeface="Times New Roman" panose="02020603050405020304" pitchFamily="18" charset="0"/>
              </a:rPr>
              <a:t>에는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데이터로더로</a:t>
            </a:r>
            <a:r>
              <a:rPr lang="ko-KR" altLang="en-US" sz="1400" dirty="0">
                <a:latin typeface="Times New Roman" panose="02020603050405020304" pitchFamily="18" charset="0"/>
              </a:rPr>
              <a:t> 불러오려 하는 데이터셋을 입력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‘</a:t>
            </a:r>
            <a:r>
              <a:rPr lang="en-US" altLang="ko-KR" sz="14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400" dirty="0">
                <a:latin typeface="Times New Roman" panose="02020603050405020304" pitchFamily="18" charset="0"/>
              </a:rPr>
              <a:t>’ </a:t>
            </a:r>
            <a:r>
              <a:rPr lang="ko-KR" altLang="en-US" sz="1400" dirty="0">
                <a:latin typeface="Times New Roman" panose="02020603050405020304" pitchFamily="18" charset="0"/>
              </a:rPr>
              <a:t>는 미니 배치로 구성하고자 하는 데이터의 사이즈를 입력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‘shuffle’ </a:t>
            </a:r>
            <a:r>
              <a:rPr lang="ko-KR" altLang="en-US" sz="1400" dirty="0">
                <a:latin typeface="Times New Roman" panose="02020603050405020304" pitchFamily="18" charset="0"/>
              </a:rPr>
              <a:t>은 데이터를 불러올 때 순서를 섞을지 말지를 결정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‘</a:t>
            </a:r>
            <a:r>
              <a:rPr lang="en-US" altLang="ko-KR" sz="14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400" dirty="0">
                <a:latin typeface="Times New Roman" panose="02020603050405020304" pitchFamily="18" charset="0"/>
              </a:rPr>
              <a:t>’ </a:t>
            </a:r>
            <a:r>
              <a:rPr lang="ko-KR" altLang="en-US" sz="1400" dirty="0">
                <a:latin typeface="Times New Roman" panose="02020603050405020304" pitchFamily="18" charset="0"/>
              </a:rPr>
              <a:t>는 작업에 사용하고자 하는 </a:t>
            </a:r>
            <a:r>
              <a:rPr lang="en-US" altLang="ko-KR" sz="1400" dirty="0">
                <a:latin typeface="Times New Roman" panose="02020603050405020304" pitchFamily="18" charset="0"/>
              </a:rPr>
              <a:t>CPU </a:t>
            </a:r>
            <a:r>
              <a:rPr lang="ko-KR" altLang="en-US" sz="1400" dirty="0">
                <a:latin typeface="Times New Roman" panose="02020603050405020304" pitchFamily="18" charset="0"/>
              </a:rPr>
              <a:t>스레드 개수를 의미하며</a:t>
            </a:r>
            <a:r>
              <a:rPr lang="en-US" altLang="ko-KR" sz="1400" dirty="0">
                <a:latin typeface="Times New Roman" panose="02020603050405020304" pitchFamily="18" charset="0"/>
              </a:rPr>
              <a:t>, GPU </a:t>
            </a:r>
            <a:r>
              <a:rPr lang="ko-KR" altLang="en-US" sz="1400" dirty="0">
                <a:latin typeface="Times New Roman" panose="02020603050405020304" pitchFamily="18" charset="0"/>
              </a:rPr>
              <a:t>연산에 병목현상이 걸리는 경우 </a:t>
            </a:r>
            <a:r>
              <a:rPr lang="en-US" altLang="ko-KR" sz="1400" dirty="0" err="1">
                <a:latin typeface="Times New Roman" panose="02020603050405020304" pitchFamily="18" charset="0"/>
              </a:rPr>
              <a:t>num_worker</a:t>
            </a:r>
            <a:r>
              <a:rPr lang="ko-KR" altLang="en-US" sz="1400" dirty="0">
                <a:latin typeface="Times New Roman" panose="02020603050405020304" pitchFamily="18" charset="0"/>
              </a:rPr>
              <a:t>를 키우는 것이 도움이 될 수 있음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1</a:t>
            </a:r>
            <a:r>
              <a:rPr lang="en-US" altLang="ko-KR" dirty="0"/>
              <a:t>8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611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3529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Dataset</a:t>
            </a:r>
          </a:p>
        </p:txBody>
      </p:sp>
      <p:pic>
        <p:nvPicPr>
          <p:cNvPr id="1036" name="Picture 12" descr="Recognizing CIFAR-10 images with deep learning | Deep Learning with  TensorFlow 2 and Keras - Second Ed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809" r="15182" b="1012"/>
          <a:stretch/>
        </p:blipFill>
        <p:spPr bwMode="auto">
          <a:xfrm>
            <a:off x="4700391" y="1275128"/>
            <a:ext cx="3893109" cy="297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289106" y="4396903"/>
            <a:ext cx="898693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CIFAR-10</a:t>
            </a:r>
            <a:endParaRPr lang="ko-KR" altLang="en-US" sz="1351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72377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분류 모델 학습을 위한 데이터셋으로는 </a:t>
            </a:r>
            <a:r>
              <a:rPr lang="en-US" altLang="ko-KR" sz="1400" dirty="0">
                <a:latin typeface="Times New Roman" panose="02020603050405020304" pitchFamily="18" charset="0"/>
              </a:rPr>
              <a:t>ImageNet, MNIST </a:t>
            </a:r>
            <a:r>
              <a:rPr lang="ko-KR" altLang="en-US" sz="1400" dirty="0">
                <a:latin typeface="Times New Roman" panose="02020603050405020304" pitchFamily="18" charset="0"/>
              </a:rPr>
              <a:t>등 다양하게 존재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이번에는 </a:t>
            </a:r>
            <a:r>
              <a:rPr lang="en-US" altLang="ko-KR" sz="1400" dirty="0">
                <a:latin typeface="Times New Roman" panose="02020603050405020304" pitchFamily="18" charset="0"/>
              </a:rPr>
              <a:t>CIFAR-10</a:t>
            </a:r>
            <a:r>
              <a:rPr lang="ko-KR" altLang="en-US" sz="1400" dirty="0">
                <a:latin typeface="Times New Roman" panose="02020603050405020304" pitchFamily="18" charset="0"/>
              </a:rPr>
              <a:t>을 이용하여 분류 모델의 학습을 진행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CIFAR-10</a:t>
            </a:r>
            <a:r>
              <a:rPr lang="ko-KR" altLang="en-US" sz="1400" dirty="0">
                <a:latin typeface="Times New Roman" panose="02020603050405020304" pitchFamily="18" charset="0"/>
              </a:rPr>
              <a:t>은 비행기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자동차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새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고양이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사슴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개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개구리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말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배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트럭의 </a:t>
            </a:r>
            <a:r>
              <a:rPr lang="en-US" altLang="ko-KR" sz="1400" dirty="0">
                <a:latin typeface="Times New Roman" panose="02020603050405020304" pitchFamily="18" charset="0"/>
              </a:rPr>
              <a:t>10</a:t>
            </a:r>
            <a:r>
              <a:rPr lang="ko-KR" altLang="en-US" sz="1400" dirty="0">
                <a:latin typeface="Times New Roman" panose="02020603050405020304" pitchFamily="18" charset="0"/>
              </a:rPr>
              <a:t>개의 서로 다른 클래스의 이미지를 분류하는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데이터셋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CIFAR-10</a:t>
            </a:r>
            <a:r>
              <a:rPr lang="ko-KR" altLang="en-US" sz="1400" dirty="0">
                <a:latin typeface="Times New Roman" panose="02020603050405020304" pitchFamily="18" charset="0"/>
              </a:rPr>
              <a:t>은 총 </a:t>
            </a:r>
            <a:r>
              <a:rPr lang="en-US" altLang="ko-KR" sz="1400" dirty="0">
                <a:latin typeface="Times New Roman" panose="02020603050405020304" pitchFamily="18" charset="0"/>
              </a:rPr>
              <a:t>60000</a:t>
            </a:r>
            <a:r>
              <a:rPr lang="ko-KR" altLang="en-US" sz="1400" dirty="0">
                <a:latin typeface="Times New Roman" panose="02020603050405020304" pitchFamily="18" charset="0"/>
              </a:rPr>
              <a:t>개의 </a:t>
            </a:r>
            <a:r>
              <a:rPr lang="en-US" altLang="ko-KR" sz="1400" dirty="0">
                <a:latin typeface="Times New Roman" panose="02020603050405020304" pitchFamily="18" charset="0"/>
              </a:rPr>
              <a:t>32x32 </a:t>
            </a:r>
            <a:r>
              <a:rPr lang="ko-KR" altLang="en-US" sz="1400" dirty="0">
                <a:latin typeface="Times New Roman" panose="02020603050405020304" pitchFamily="18" charset="0"/>
              </a:rPr>
              <a:t>크기의 이미지를 포함하고 있어 </a:t>
            </a:r>
            <a:r>
              <a:rPr lang="en-US" altLang="ko-KR" sz="1400" dirty="0">
                <a:latin typeface="Times New Roman" panose="02020603050405020304" pitchFamily="18" charset="0"/>
              </a:rPr>
              <a:t>50000</a:t>
            </a:r>
            <a:r>
              <a:rPr lang="ko-KR" altLang="en-US" sz="1400" dirty="0">
                <a:latin typeface="Times New Roman" panose="02020603050405020304" pitchFamily="18" charset="0"/>
              </a:rPr>
              <a:t>개를 학습 중 사용하고</a:t>
            </a:r>
            <a:r>
              <a:rPr lang="en-US" altLang="ko-KR" sz="1400" dirty="0">
                <a:latin typeface="Times New Roman" panose="02020603050405020304" pitchFamily="18" charset="0"/>
              </a:rPr>
              <a:t>, 10000</a:t>
            </a:r>
            <a:r>
              <a:rPr lang="ko-KR" altLang="en-US" sz="1400" dirty="0">
                <a:latin typeface="Times New Roman" panose="02020603050405020304" pitchFamily="18" charset="0"/>
              </a:rPr>
              <a:t>개를 평가를 위해 사용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20/56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2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7B2F3F0-3D69-89E7-1BF9-57B0C958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65" y="29899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Index</a:t>
            </a:r>
            <a:endParaRPr lang="ko-KR" altLang="en-US" sz="2700" b="1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6F7159C-E1AA-1F3E-7779-4A602DE0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47" y="1123332"/>
            <a:ext cx="3978126" cy="5478804"/>
          </a:xfrm>
        </p:spPr>
        <p:txBody>
          <a:bodyPr lIns="0" tIns="0" rIns="0" bIns="0">
            <a:no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</a:rPr>
              <a:t>0. Overview </a:t>
            </a:r>
            <a:endParaRPr lang="en-US" altLang="ko-KR" sz="1400" b="1" dirty="0" smtClean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Classification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Object Detection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Requirements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r>
              <a:rPr lang="en-US" altLang="ko-KR" sz="1400" b="1" dirty="0">
                <a:latin typeface="Times New Roman" panose="02020603050405020304" pitchFamily="18" charset="0"/>
              </a:rPr>
              <a:t>1. Basic Model Code</a:t>
            </a:r>
            <a:endParaRPr lang="ko-KR" altLang="en-US" sz="1400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</a:rPr>
              <a:t>Network function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Model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Loss Functions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Optimizer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</a:rPr>
              <a:t>Data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Loader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Dataset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Augmentation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r>
              <a:rPr lang="fr-FR" altLang="ko-KR" sz="1400" b="1" dirty="0">
                <a:latin typeface="Times New Roman" panose="02020603050405020304" pitchFamily="18" charset="0"/>
              </a:rPr>
              <a:t>2. Train Loop for Classification</a:t>
            </a: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</a:rPr>
              <a:t>Train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with Basic CNN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Train with </a:t>
            </a:r>
            <a:r>
              <a:rPr lang="en-US" altLang="ko-KR" sz="1400" dirty="0">
                <a:latin typeface="Times New Roman" panose="02020603050405020304" pitchFamily="18" charset="0"/>
              </a:rPr>
              <a:t>P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redefined Network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Train with </a:t>
            </a:r>
            <a:r>
              <a:rPr lang="en-US" altLang="ko-KR" sz="1400" dirty="0" err="1">
                <a:latin typeface="Times New Roman" panose="02020603050405020304" pitchFamily="18" charset="0"/>
              </a:rPr>
              <a:t>P</a:t>
            </a:r>
            <a:r>
              <a:rPr lang="en-US" altLang="ko-KR" sz="1400" dirty="0" err="1" smtClean="0">
                <a:latin typeface="Times New Roman" panose="02020603050405020304" pitchFamily="18" charset="0"/>
              </a:rPr>
              <a:t>retrained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Parameter</a:t>
            </a:r>
          </a:p>
          <a:p>
            <a:pPr lvl="1"/>
            <a:endParaRPr lang="ko-KR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2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F7159C-E1AA-1F3E-7779-4A602DE040F1}"/>
              </a:ext>
            </a:extLst>
          </p:cNvPr>
          <p:cNvSpPr txBox="1">
            <a:spLocks/>
          </p:cNvSpPr>
          <p:nvPr/>
        </p:nvSpPr>
        <p:spPr>
          <a:xfrm>
            <a:off x="4530055" y="1123332"/>
            <a:ext cx="4479486" cy="5478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Times New Roman" panose="02020603050405020304" pitchFamily="18" charset="0"/>
              </a:rPr>
              <a:t>3. </a:t>
            </a:r>
            <a:r>
              <a:rPr lang="fr-FR" altLang="ko-KR" sz="1400" b="1" dirty="0" smtClean="0">
                <a:latin typeface="Times New Roman" panose="02020603050405020304" pitchFamily="18" charset="0"/>
              </a:rPr>
              <a:t>Train Loop for Detection</a:t>
            </a:r>
          </a:p>
          <a:p>
            <a:pPr lvl="1"/>
            <a:r>
              <a:rPr lang="en-US" altLang="ko-KR" sz="1400" dirty="0">
                <a:latin typeface="Times New Roman" panose="02020603050405020304" pitchFamily="18" charset="0"/>
              </a:rPr>
              <a:t>Object Detection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Model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Backbone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RPN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err="1" smtClean="0">
                <a:latin typeface="Times New Roman" panose="02020603050405020304" pitchFamily="18" charset="0"/>
              </a:rPr>
              <a:t>RoI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Pooling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Loss </a:t>
            </a:r>
            <a:r>
              <a:rPr lang="en-US" altLang="ko-KR" sz="1400" dirty="0">
                <a:latin typeface="Times New Roman" panose="02020603050405020304" pitchFamily="18" charset="0"/>
              </a:rPr>
              <a:t>Function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 Annotation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Dataset</a:t>
            </a: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Augmentation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Times New Roman" panose="02020603050405020304" pitchFamily="18" charset="0"/>
              </a:rPr>
              <a:t>Training </a:t>
            </a:r>
            <a:r>
              <a:rPr lang="en-US" altLang="ko-KR" sz="1400" dirty="0">
                <a:latin typeface="Times New Roman" panose="02020603050405020304" pitchFamily="18" charset="0"/>
              </a:rPr>
              <a:t>Detection Model</a:t>
            </a:r>
          </a:p>
          <a:p>
            <a:pPr lvl="1"/>
            <a:endParaRPr lang="en-US" altLang="ko-KR" sz="1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Dataset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41502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400" dirty="0">
                <a:latin typeface="Times New Roman" panose="02020603050405020304" pitchFamily="18" charset="0"/>
              </a:rPr>
              <a:t>에서는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태스크별로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일부 </a:t>
            </a:r>
            <a:r>
              <a:rPr lang="ko-KR" altLang="en-US" sz="1400" dirty="0">
                <a:latin typeface="Times New Roman" panose="02020603050405020304" pitchFamily="18" charset="0"/>
              </a:rPr>
              <a:t>사전 정의된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데이터셋을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제공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smtClean="0">
                <a:latin typeface="Times New Roman" panose="02020603050405020304" pitchFamily="18" charset="0"/>
              </a:rPr>
              <a:t>CIFAR-10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는 </a:t>
            </a:r>
            <a:r>
              <a:rPr lang="en-US" altLang="ko-KR" sz="1400" dirty="0" err="1">
                <a:latin typeface="Times New Roman" panose="02020603050405020304" pitchFamily="18" charset="0"/>
              </a:rPr>
              <a:t>torchvison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내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datasets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모듈을 </a:t>
            </a:r>
            <a:r>
              <a:rPr lang="ko-KR" altLang="en-US" sz="1400" dirty="0">
                <a:latin typeface="Times New Roman" panose="02020603050405020304" pitchFamily="18" charset="0"/>
              </a:rPr>
              <a:t>통해 사용 가능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파라미터로는 </a:t>
            </a:r>
            <a:r>
              <a:rPr lang="en-US" altLang="ko-KR" sz="1400" dirty="0">
                <a:latin typeface="Times New Roman" panose="02020603050405020304" pitchFamily="18" charset="0"/>
              </a:rPr>
              <a:t>root, train, download, transform </a:t>
            </a:r>
            <a:r>
              <a:rPr lang="ko-KR" altLang="en-US" sz="1400" dirty="0">
                <a:latin typeface="Times New Roman" panose="02020603050405020304" pitchFamily="18" charset="0"/>
              </a:rPr>
              <a:t>등이 존재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root</a:t>
            </a:r>
            <a:r>
              <a:rPr lang="ko-KR" altLang="en-US" sz="1400" dirty="0">
                <a:latin typeface="Times New Roman" panose="02020603050405020304" pitchFamily="18" charset="0"/>
              </a:rPr>
              <a:t>는 데이터를 불러올 경로를 의미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train</a:t>
            </a:r>
            <a:r>
              <a:rPr lang="ko-KR" altLang="en-US" sz="1400" dirty="0">
                <a:latin typeface="Times New Roman" panose="02020603050405020304" pitchFamily="18" charset="0"/>
              </a:rPr>
              <a:t>은 학습에 사용할 것인지 평가에 사용할 것인지를 구분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download</a:t>
            </a:r>
            <a:r>
              <a:rPr lang="ko-KR" altLang="en-US" sz="1400" dirty="0">
                <a:latin typeface="Times New Roman" panose="02020603050405020304" pitchFamily="18" charset="0"/>
              </a:rPr>
              <a:t>는 데이터가 존재하지 않은 경우 온라인에서 다운로드를 받을지를 선택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transform</a:t>
            </a:r>
            <a:r>
              <a:rPr lang="ko-KR" altLang="en-US" sz="1400" dirty="0">
                <a:latin typeface="Times New Roman" panose="02020603050405020304" pitchFamily="18" charset="0"/>
              </a:rPr>
              <a:t>은 입력 이미지에 주고자 하는 변화를 입력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7" y="1142245"/>
            <a:ext cx="4571999" cy="470823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437545" y="1141502"/>
            <a:ext cx="451834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endParaRPr lang="en-US" altLang="ko-KR" sz="1200" i="1" dirty="0">
              <a:solidFill>
                <a:srgbClr val="4A4A4A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image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32" y="4111323"/>
            <a:ext cx="1616562" cy="1616562"/>
          </a:xfrm>
          <a:prstGeom prst="rect">
            <a:avLst/>
          </a:prstGeom>
        </p:spPr>
      </p:pic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21/56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06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489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Dataset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7" y="1162725"/>
            <a:ext cx="4571999" cy="4978016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437546" y="1162725"/>
            <a:ext cx="457199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Dataset</a:t>
            </a: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glob</a:t>
            </a: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CB6B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9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classes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4A4A4A"/>
                </a:solidFill>
                <a:latin typeface="Consolas" panose="020B0609020204030204" pitchFamily="49" charset="0"/>
              </a:rPr>
              <a:t># train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9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9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9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900" dirty="0" err="1">
                <a:solidFill>
                  <a:srgbClr val="C3E88D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900" dirty="0" err="1">
                <a:solidFill>
                  <a:srgbClr val="C3E88D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{'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airplane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automobile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altLang="ko-KR" sz="9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bird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9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cat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deer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                          '</a:t>
            </a:r>
            <a:r>
              <a:rPr lang="en-US" altLang="ko-KR" sz="9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dog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frog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90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horse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n-US" altLang="ko-KR" sz="9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ship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truck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9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9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F537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')[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label</a:t>
            </a: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33113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400" dirty="0">
                <a:latin typeface="Times New Roman" panose="02020603050405020304" pitchFamily="18" charset="0"/>
              </a:rPr>
              <a:t>에서 제공하지 않는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데이터셋</a:t>
            </a:r>
            <a:r>
              <a:rPr lang="ko-KR" altLang="en-US" sz="1400" dirty="0">
                <a:latin typeface="Times New Roman" panose="02020603050405020304" pitchFamily="18" charset="0"/>
              </a:rPr>
              <a:t> 및 자신만의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로더가</a:t>
            </a:r>
            <a:r>
              <a:rPr lang="ko-KR" altLang="en-US" sz="1400" dirty="0">
                <a:latin typeface="Times New Roman" panose="02020603050405020304" pitchFamily="18" charset="0"/>
              </a:rPr>
              <a:t> 필요한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경우에는 </a:t>
            </a:r>
            <a:r>
              <a:rPr lang="en-US" altLang="ko-KR" sz="14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400" dirty="0">
                <a:latin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Dataset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모듈을 </a:t>
            </a:r>
            <a:r>
              <a:rPr lang="ko-KR" altLang="en-US" sz="1400" dirty="0">
                <a:latin typeface="Times New Roman" panose="02020603050405020304" pitchFamily="18" charset="0"/>
              </a:rPr>
              <a:t>상속 받아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400" dirty="0">
                <a:latin typeface="Times New Roman" panose="02020603050405020304" pitchFamily="18" charset="0"/>
              </a:rPr>
              <a:t> 가능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400" dirty="0">
                <a:latin typeface="Times New Roman" panose="02020603050405020304" pitchFamily="18" charset="0"/>
              </a:rPr>
              <a:t> 만들기 위해서는 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400" dirty="0">
                <a:latin typeface="Times New Roman" panose="02020603050405020304" pitchFamily="18" charset="0"/>
              </a:rPr>
              <a:t>__, 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400" dirty="0">
                <a:latin typeface="Times New Roman" panose="02020603050405020304" pitchFamily="18" charset="0"/>
              </a:rPr>
              <a:t>__, 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ko-KR" altLang="en-US" sz="1400" dirty="0">
                <a:latin typeface="Times New Roman" panose="02020603050405020304" pitchFamily="18" charset="0"/>
              </a:rPr>
              <a:t>의 정의 필요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ko-KR" altLang="en-US" sz="1400" dirty="0">
                <a:latin typeface="Times New Roman" panose="02020603050405020304" pitchFamily="18" charset="0"/>
              </a:rPr>
              <a:t>에서는 클래스 내에서 사용할 변수들을 선언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ko-KR" altLang="en-US" sz="1400" dirty="0">
                <a:latin typeface="Times New Roman" panose="02020603050405020304" pitchFamily="18" charset="0"/>
              </a:rPr>
              <a:t>에서는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데이터셋의</a:t>
            </a:r>
            <a:r>
              <a:rPr lang="ko-KR" altLang="en-US" sz="1400" dirty="0">
                <a:latin typeface="Times New Roman" panose="02020603050405020304" pitchFamily="18" charset="0"/>
              </a:rPr>
              <a:t> 길이를 표현할 값을 정의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ko-KR" altLang="en-US" sz="1400" dirty="0">
                <a:latin typeface="Times New Roman" panose="02020603050405020304" pitchFamily="18" charset="0"/>
              </a:rPr>
              <a:t>에서는 주어진 </a:t>
            </a:r>
            <a:r>
              <a:rPr lang="en-US" altLang="ko-KR" sz="1400" dirty="0">
                <a:latin typeface="Times New Roman" panose="02020603050405020304" pitchFamily="18" charset="0"/>
              </a:rPr>
              <a:t>index</a:t>
            </a:r>
            <a:r>
              <a:rPr lang="ko-KR" altLang="en-US" sz="1400" dirty="0">
                <a:latin typeface="Times New Roman" panose="02020603050405020304" pitchFamily="18" charset="0"/>
              </a:rPr>
              <a:t>에 맞는 데이터를 읽어 대응하는 라벨과 함께 전달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22/56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34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575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Augmentation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6" y="1311038"/>
            <a:ext cx="1677939" cy="1114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012" y="1271397"/>
            <a:ext cx="1729785" cy="118301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377874" y="1870441"/>
            <a:ext cx="292209" cy="193765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9" name="TextBox 8"/>
          <p:cNvSpPr txBox="1"/>
          <p:nvPr/>
        </p:nvSpPr>
        <p:spPr>
          <a:xfrm>
            <a:off x="4503299" y="2621027"/>
            <a:ext cx="94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Normalize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440025" y="2456985"/>
            <a:ext cx="4656340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75" dirty="0"/>
              <a:t>https://gist.github.com/jbencook/8340230c70c8b0716fe3a0db85fcb71c</a:t>
            </a:r>
          </a:p>
        </p:txBody>
      </p:sp>
      <p:pic>
        <p:nvPicPr>
          <p:cNvPr id="2054" name="Picture 6" descr="_images/sphx_glr_plot_transforms_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30" y="2959571"/>
            <a:ext cx="4576309" cy="10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03299" y="3957467"/>
            <a:ext cx="94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Resize</a:t>
            </a:r>
            <a:endParaRPr lang="ko-KR" altLang="en-US" sz="1200" dirty="0"/>
          </a:p>
        </p:txBody>
      </p:sp>
      <p:pic>
        <p:nvPicPr>
          <p:cNvPr id="2056" name="Picture 8" descr="Original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30" y="4253110"/>
            <a:ext cx="4576309" cy="10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03299" y="5251008"/>
            <a:ext cx="94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Center Crop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503299" y="5531068"/>
            <a:ext cx="4656340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75" dirty="0"/>
              <a:t>https://pytorch.org/vision/0.11/auto_examples/plot_transforms.html#sphx-glr-auto-examples-plot-transforms-py</a:t>
            </a:r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44298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이미지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어그멘테이션</a:t>
            </a:r>
            <a:r>
              <a:rPr lang="en-US" altLang="ko-KR" sz="1400" dirty="0">
                <a:latin typeface="Times New Roman" panose="02020603050405020304" pitchFamily="18" charset="0"/>
              </a:rPr>
              <a:t>(Image Augmentation)</a:t>
            </a:r>
            <a:r>
              <a:rPr lang="ko-KR" altLang="en-US" sz="1400" dirty="0">
                <a:latin typeface="Times New Roman" panose="02020603050405020304" pitchFamily="18" charset="0"/>
              </a:rPr>
              <a:t>은 다양한 방법으로 이미지에 변화를 주는 것으로 데이터 양을 늘리고 데이터 </a:t>
            </a:r>
            <a:r>
              <a:rPr lang="ko-KR" altLang="en-US" sz="1400" dirty="0" err="1">
                <a:latin typeface="Times New Roman" panose="02020603050405020304" pitchFamily="18" charset="0"/>
              </a:rPr>
              <a:t>과적합을</a:t>
            </a:r>
            <a:r>
              <a:rPr lang="ko-KR" altLang="en-US" sz="1400" dirty="0">
                <a:latin typeface="Times New Roman" panose="02020603050405020304" pitchFamily="18" charset="0"/>
              </a:rPr>
              <a:t> 방지하는 전처리 기법을 의미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torchvision.transforms</a:t>
            </a:r>
            <a:r>
              <a:rPr lang="ko-KR" altLang="en-US" sz="1400" dirty="0">
                <a:latin typeface="Times New Roman" panose="02020603050405020304" pitchFamily="18" charset="0"/>
              </a:rPr>
              <a:t>에서는 다양한 종류의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어그멘테이션을</a:t>
            </a:r>
            <a:r>
              <a:rPr lang="ko-KR" altLang="en-US" sz="1400" dirty="0">
                <a:latin typeface="Times New Roman" panose="02020603050405020304" pitchFamily="18" charset="0"/>
              </a:rPr>
              <a:t> 제공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ToTensor</a:t>
            </a:r>
            <a:r>
              <a:rPr lang="ko-KR" altLang="en-US" sz="14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400" dirty="0">
                <a:latin typeface="Times New Roman" panose="02020603050405020304" pitchFamily="18" charset="0"/>
              </a:rPr>
              <a:t>PIL </a:t>
            </a:r>
            <a:r>
              <a:rPr lang="ko-KR" altLang="en-US" sz="1400" dirty="0">
                <a:latin typeface="Times New Roman" panose="02020603050405020304" pitchFamily="18" charset="0"/>
              </a:rPr>
              <a:t>이미지를 </a:t>
            </a:r>
            <a:r>
              <a:rPr lang="en-US" altLang="ko-KR" sz="14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400" dirty="0">
                <a:latin typeface="Times New Roman" panose="02020603050405020304" pitchFamily="18" charset="0"/>
              </a:rPr>
              <a:t>로 변환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ToPILImage</a:t>
            </a:r>
            <a:r>
              <a:rPr lang="ko-KR" altLang="en-US" sz="14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4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400" dirty="0">
                <a:latin typeface="Times New Roman" panose="02020603050405020304" pitchFamily="18" charset="0"/>
              </a:rPr>
              <a:t>를 </a:t>
            </a:r>
            <a:r>
              <a:rPr lang="en-US" altLang="ko-KR" sz="1400" dirty="0">
                <a:latin typeface="Times New Roman" panose="02020603050405020304" pitchFamily="18" charset="0"/>
              </a:rPr>
              <a:t>PIL</a:t>
            </a:r>
            <a:r>
              <a:rPr lang="ko-KR" altLang="en-US" sz="1400" dirty="0">
                <a:latin typeface="Times New Roman" panose="02020603050405020304" pitchFamily="18" charset="0"/>
              </a:rPr>
              <a:t>이미지로 변환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Normalize</a:t>
            </a:r>
            <a:r>
              <a:rPr lang="ko-KR" altLang="en-US" sz="1400" dirty="0">
                <a:latin typeface="Times New Roman" panose="02020603050405020304" pitchFamily="18" charset="0"/>
              </a:rPr>
              <a:t>는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데이터값을</a:t>
            </a:r>
            <a:r>
              <a:rPr lang="ko-KR" altLang="en-US" sz="1400" dirty="0">
                <a:latin typeface="Times New Roman" panose="02020603050405020304" pitchFamily="18" charset="0"/>
              </a:rPr>
              <a:t> 주어진 평균과 분산을 가지는 정규 분포로 변환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Resize</a:t>
            </a:r>
            <a:r>
              <a:rPr lang="ko-KR" altLang="en-US" sz="1400" dirty="0">
                <a:latin typeface="Times New Roman" panose="02020603050405020304" pitchFamily="18" charset="0"/>
              </a:rPr>
              <a:t>는 이미지를 주어진 크기로 조절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Crop</a:t>
            </a:r>
            <a:r>
              <a:rPr lang="ko-KR" altLang="en-US" sz="1400" dirty="0">
                <a:latin typeface="Times New Roman" panose="02020603050405020304" pitchFamily="18" charset="0"/>
              </a:rPr>
              <a:t>은 이미지를 주어진 크기만큼 잘라내는 것으로 </a:t>
            </a:r>
            <a:r>
              <a:rPr lang="en-US" altLang="ko-KR" sz="1400" dirty="0">
                <a:latin typeface="Times New Roman" panose="02020603050405020304" pitchFamily="18" charset="0"/>
              </a:rPr>
              <a:t>Center Crop</a:t>
            </a:r>
            <a:r>
              <a:rPr lang="ko-KR" altLang="en-US" sz="1400" dirty="0">
                <a:latin typeface="Times New Roman" panose="02020603050405020304" pitchFamily="18" charset="0"/>
              </a:rPr>
              <a:t>은 가운데를 주어진 크기만큼 자름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23/56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59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85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Augmentation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03299" y="5079416"/>
            <a:ext cx="4572000" cy="196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75" dirty="0"/>
              <a:t>https://pytorch.org/vision/0.11/auto_examples/plot_transforms.html#sphx-glr-auto-examples-plot-transforms-py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01" y="3899486"/>
            <a:ext cx="1771026" cy="937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3300" y="4837092"/>
            <a:ext cx="930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Gray Scale</a:t>
            </a:r>
            <a:endParaRPr lang="ko-KR" altLang="en-US" sz="1200" dirty="0"/>
          </a:p>
        </p:txBody>
      </p:sp>
      <p:pic>
        <p:nvPicPr>
          <p:cNvPr id="4100" name="Picture 4" descr="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030" y="2595221"/>
            <a:ext cx="4594972" cy="10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503303" y="3561874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Random Rotation</a:t>
            </a:r>
            <a:endParaRPr lang="ko-KR" altLang="en-US" sz="1200" dirty="0"/>
          </a:p>
        </p:txBody>
      </p:sp>
      <p:pic>
        <p:nvPicPr>
          <p:cNvPr id="4102" name="Picture 6" descr="Original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15"/>
          <a:stretch/>
        </p:blipFill>
        <p:spPr bwMode="auto">
          <a:xfrm>
            <a:off x="4440031" y="1088457"/>
            <a:ext cx="1878665" cy="10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r="39342"/>
          <a:stretch/>
        </p:blipFill>
        <p:spPr bwMode="auto">
          <a:xfrm>
            <a:off x="6277173" y="1102406"/>
            <a:ext cx="908827" cy="10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503303" y="2078294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Horizontal / Vertical Flip</a:t>
            </a:r>
            <a:endParaRPr lang="ko-KR" altLang="en-US" sz="1200" dirty="0"/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34466" y="1102406"/>
            <a:ext cx="419727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RandomHorizontalFlip</a:t>
            </a:r>
            <a:r>
              <a:rPr lang="ko-KR" altLang="en-US" sz="1400" dirty="0">
                <a:latin typeface="Times New Roman" panose="02020603050405020304" pitchFamily="18" charset="0"/>
              </a:rPr>
              <a:t>은 이미지를 주어진 확률에 따라 좌우 대칭을 함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RandomVerticalFlip</a:t>
            </a:r>
            <a:r>
              <a:rPr lang="ko-KR" altLang="en-US" sz="1400" dirty="0">
                <a:latin typeface="Times New Roman" panose="02020603050405020304" pitchFamily="18" charset="0"/>
              </a:rPr>
              <a:t>은 이미지를 주어진 확률에 따라 상하 대칭을 함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RandomRotation</a:t>
            </a:r>
            <a:r>
              <a:rPr lang="ko-KR" altLang="en-US" sz="1400" dirty="0">
                <a:latin typeface="Times New Roman" panose="02020603050405020304" pitchFamily="18" charset="0"/>
              </a:rPr>
              <a:t>은 주어진 각도 내에서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랜덤하게</a:t>
            </a:r>
            <a:r>
              <a:rPr lang="ko-KR" altLang="en-US" sz="1400" dirty="0">
                <a:latin typeface="Times New Roman" panose="02020603050405020304" pitchFamily="18" charset="0"/>
              </a:rPr>
              <a:t> 이미지를 회전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GrayScale</a:t>
            </a:r>
            <a:r>
              <a:rPr lang="ko-KR" altLang="en-US" sz="1400" dirty="0">
                <a:latin typeface="Times New Roman" panose="02020603050405020304" pitchFamily="18" charset="0"/>
              </a:rPr>
              <a:t>은 이미지를 </a:t>
            </a:r>
            <a:r>
              <a:rPr lang="en-US" altLang="ko-KR" sz="1400" dirty="0">
                <a:latin typeface="Times New Roman" panose="02020603050405020304" pitchFamily="18" charset="0"/>
              </a:rPr>
              <a:t>1</a:t>
            </a:r>
            <a:r>
              <a:rPr lang="ko-KR" altLang="en-US" sz="1400" dirty="0">
                <a:latin typeface="Times New Roman" panose="02020603050405020304" pitchFamily="18" charset="0"/>
              </a:rPr>
              <a:t>차원 </a:t>
            </a:r>
            <a:r>
              <a:rPr lang="en-US" altLang="ko-KR" sz="1400" dirty="0">
                <a:latin typeface="Times New Roman" panose="02020603050405020304" pitchFamily="18" charset="0"/>
              </a:rPr>
              <a:t>Gray scale</a:t>
            </a:r>
            <a:r>
              <a:rPr lang="ko-KR" altLang="en-US" sz="1400" dirty="0">
                <a:latin typeface="Times New Roman" panose="02020603050405020304" pitchFamily="18" charset="0"/>
              </a:rPr>
              <a:t>로 변환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24/56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30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2. Train Loop for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Train </a:t>
            </a:r>
            <a:r>
              <a:rPr lang="en-US" altLang="ko-KR" sz="1400" dirty="0">
                <a:solidFill>
                  <a:prstClr val="black"/>
                </a:solidFill>
              </a:rPr>
              <a:t>with Basic CNN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- Train </a:t>
            </a:r>
            <a:r>
              <a:rPr lang="en-US" altLang="ko-KR" sz="1400" dirty="0">
                <a:solidFill>
                  <a:prstClr val="black"/>
                </a:solidFill>
              </a:rPr>
              <a:t>with Predefined Network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- Train </a:t>
            </a:r>
            <a:r>
              <a:rPr lang="en-US" altLang="ko-KR" sz="1400" dirty="0">
                <a:solidFill>
                  <a:prstClr val="black"/>
                </a:solidFill>
              </a:rPr>
              <a:t>with </a:t>
            </a:r>
            <a:r>
              <a:rPr lang="en-US" altLang="ko-KR" sz="1400" dirty="0" err="1">
                <a:solidFill>
                  <a:prstClr val="black"/>
                </a:solidFill>
              </a:rPr>
              <a:t>Pretrained</a:t>
            </a:r>
            <a:r>
              <a:rPr lang="en-US" altLang="ko-KR" sz="1400" dirty="0">
                <a:solidFill>
                  <a:prstClr val="black"/>
                </a:solidFill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28223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Basic CNN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74727" y="1384119"/>
            <a:ext cx="8549983" cy="163222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74730" y="1383370"/>
            <a:ext cx="84963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transforms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49631" y="1121802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4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49631" y="3295485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374727" y="3630430"/>
            <a:ext cx="8549983" cy="125340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374730" y="3629684"/>
            <a:ext cx="8496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을 저장한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할 디렉토리 경로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3E88D"/>
                </a:solidFill>
                <a:latin typeface="Consolas" panose="020B0609020204030204" pitchFamily="49" charset="0"/>
              </a:rPr>
              <a:t>모델 파라미터를 저장할 디렉토리 경로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30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0.001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is_available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26/56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55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325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Basic CNN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74727" y="1379786"/>
            <a:ext cx="8549983" cy="232930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74730" y="1418082"/>
            <a:ext cx="8496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train_transform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RandomHorizontalFlip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RandomRotation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Normalize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test_transform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Normalize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49631" y="1117466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학습 데이터와 평가 데이터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별 </a:t>
            </a:r>
            <a:r>
              <a:rPr lang="en-US" altLang="ko-KR" sz="1400" dirty="0" err="1">
                <a:latin typeface="Times New Roman" panose="02020603050405020304" pitchFamily="18" charset="0"/>
              </a:rPr>
              <a:t>transfrom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설정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49631" y="3976691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데이터셋과 데이터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400" dirty="0">
                <a:latin typeface="Times New Roman" panose="02020603050405020304" pitchFamily="18" charset="0"/>
              </a:rPr>
              <a:t> 선언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374727" y="4243134"/>
            <a:ext cx="8549983" cy="108387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374730" y="4242384"/>
            <a:ext cx="8496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27/56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1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Basic CNN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74727" y="1322837"/>
            <a:ext cx="8549983" cy="363394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74730" y="1361137"/>
            <a:ext cx="849633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CB6B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layer2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flatten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view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score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flatten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49631" y="1060517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모델 설계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E13FC71B-7107-B60F-5728-7AD2EE60C31C}"/>
              </a:ext>
            </a:extLst>
          </p:cNvPr>
          <p:cNvSpPr txBox="1">
            <a:spLocks/>
          </p:cNvSpPr>
          <p:nvPr/>
        </p:nvSpPr>
        <p:spPr>
          <a:xfrm>
            <a:off x="49631" y="5000423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모델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손실함수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옵티마이저</a:t>
            </a:r>
            <a:r>
              <a:rPr lang="ko-KR" altLang="en-US" sz="1400" dirty="0">
                <a:latin typeface="Times New Roman" panose="02020603050405020304" pitchFamily="18" charset="0"/>
              </a:rPr>
              <a:t> 선언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237C237-1F28-3F76-2C4A-778CDDC23DD4}"/>
              </a:ext>
            </a:extLst>
          </p:cNvPr>
          <p:cNvSpPr/>
          <p:nvPr/>
        </p:nvSpPr>
        <p:spPr>
          <a:xfrm>
            <a:off x="374727" y="5277368"/>
            <a:ext cx="8549983" cy="95565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B840E-BC9C-8BA9-ABA2-160C859CE625}"/>
              </a:ext>
            </a:extLst>
          </p:cNvPr>
          <p:cNvSpPr txBox="1"/>
          <p:nvPr/>
        </p:nvSpPr>
        <p:spPr>
          <a:xfrm>
            <a:off x="374730" y="5315665"/>
            <a:ext cx="8496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criterion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CrossEntropyLoss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optimizer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28/56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6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079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Basic CNN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100666" y="1082779"/>
            <a:ext cx="4824047" cy="413517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100660" y="1082779"/>
            <a:ext cx="5043339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F5370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('\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150" dirty="0" err="1">
                <a:solidFill>
                  <a:srgbClr val="C3E88D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150" dirty="0" err="1">
                <a:solidFill>
                  <a:srgbClr val="F78C6C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4A4A4A"/>
                </a:solidFill>
                <a:latin typeface="Consolas" panose="020B0609020204030204" pitchFamily="49" charset="0"/>
              </a:rPr>
              <a:t># model train mode</a:t>
            </a:r>
            <a:r>
              <a:rPr lang="ko-KR" altLang="en-US" sz="1150" i="1" dirty="0">
                <a:solidFill>
                  <a:srgbClr val="4A4A4A"/>
                </a:solidFill>
                <a:latin typeface="Consolas" panose="020B0609020204030204" pitchFamily="49" charset="0"/>
              </a:rPr>
              <a:t>로 전환</a:t>
            </a:r>
            <a:endParaRPr lang="ko-KR" altLang="en-US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total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inputs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1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1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outputs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_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pred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total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pred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loss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backward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1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15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50" dirty="0" err="1">
                <a:solidFill>
                  <a:srgbClr val="C792EA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150" dirty="0" err="1">
                <a:solidFill>
                  <a:srgbClr val="C3E88D"/>
                </a:solidFill>
                <a:latin typeface="Consolas" panose="020B0609020204030204" pitchFamily="49" charset="0"/>
              </a:rPr>
              <a:t>'Train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epoch 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15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loss 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endParaRPr lang="en-US" altLang="ko-KR" sz="1150" dirty="0" smtClean="0">
              <a:solidFill>
                <a:srgbClr val="C3E88D"/>
              </a:solidFill>
              <a:latin typeface="Consolas" panose="020B0609020204030204" pitchFamily="49" charset="0"/>
            </a:endParaRPr>
          </a:p>
          <a:p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150" dirty="0" err="1" smtClean="0">
                <a:solidFill>
                  <a:srgbClr val="C3E88D"/>
                </a:solidFill>
                <a:latin typeface="Consolas" panose="020B0609020204030204" pitchFamily="49" charset="0"/>
              </a:rPr>
              <a:t>Acc</a:t>
            </a:r>
            <a:r>
              <a:rPr lang="en-US" altLang="ko-KR" sz="115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1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1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150" dirty="0">
                <a:solidFill>
                  <a:srgbClr val="C3E88D"/>
                </a:solidFill>
                <a:latin typeface="Consolas" panose="020B0609020204030204" pitchFamily="49" charset="0"/>
              </a:rPr>
              <a:t>%'</a:t>
            </a:r>
            <a:r>
              <a:rPr lang="en-US" altLang="ko-KR" sz="11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15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D0D49F7-473B-2B0E-37EF-3A33CA1C86C7}"/>
              </a:ext>
            </a:extLst>
          </p:cNvPr>
          <p:cNvSpPr txBox="1">
            <a:spLocks/>
          </p:cNvSpPr>
          <p:nvPr/>
        </p:nvSpPr>
        <p:spPr>
          <a:xfrm>
            <a:off x="134462" y="1082779"/>
            <a:ext cx="3912547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모델 학습 시 모델을 학습 모드로 변경하기 위해 </a:t>
            </a:r>
            <a:r>
              <a:rPr lang="en-US" altLang="ko-KR" sz="1400" dirty="0" err="1">
                <a:latin typeface="Times New Roman" panose="02020603050405020304" pitchFamily="18" charset="0"/>
              </a:rPr>
              <a:t>model.train</a:t>
            </a:r>
            <a:r>
              <a:rPr lang="en-US" altLang="ko-KR" sz="1400" dirty="0">
                <a:latin typeface="Times New Roman" panose="02020603050405020304" pitchFamily="18" charset="0"/>
              </a:rPr>
              <a:t>() </a:t>
            </a:r>
            <a:r>
              <a:rPr lang="ko-KR" altLang="en-US" sz="1400" dirty="0">
                <a:latin typeface="Times New Roman" panose="02020603050405020304" pitchFamily="18" charset="0"/>
              </a:rPr>
              <a:t>실행 필요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이전 스텝에서 계산된 </a:t>
            </a:r>
            <a:r>
              <a:rPr lang="ko-KR" altLang="en-US" sz="14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400" dirty="0">
                <a:latin typeface="Times New Roman" panose="02020603050405020304" pitchFamily="18" charset="0"/>
              </a:rPr>
              <a:t> 초기화 해주기 위해 </a:t>
            </a:r>
            <a:r>
              <a:rPr lang="en-US" altLang="ko-KR" sz="1400" dirty="0" err="1">
                <a:latin typeface="Times New Roman" panose="02020603050405020304" pitchFamily="18" charset="0"/>
              </a:rPr>
              <a:t>optimzier.zero_grad</a:t>
            </a:r>
            <a:r>
              <a:rPr lang="en-US" altLang="ko-KR" sz="1400" dirty="0">
                <a:latin typeface="Times New Roman" panose="02020603050405020304" pitchFamily="18" charset="0"/>
              </a:rPr>
              <a:t>() </a:t>
            </a:r>
            <a:r>
              <a:rPr lang="ko-KR" altLang="en-US" sz="1400" dirty="0">
                <a:latin typeface="Times New Roman" panose="02020603050405020304" pitchFamily="18" charset="0"/>
              </a:rPr>
              <a:t>실행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모델에 입력 데이터를 넣으면 각 클래스 별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예측값을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출력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 err="1" smtClean="0">
                <a:latin typeface="Times New Roman" panose="02020603050405020304" pitchFamily="18" charset="0"/>
              </a:rPr>
              <a:t>손실함수에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모델 </a:t>
            </a:r>
            <a:r>
              <a:rPr lang="ko-KR" altLang="en-US" sz="1400" dirty="0">
                <a:latin typeface="Times New Roman" panose="02020603050405020304" pitchFamily="18" charset="0"/>
              </a:rPr>
              <a:t>출력과 실제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정답값을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입력하여 로스를 계산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로스가 계산되면 </a:t>
            </a:r>
            <a:r>
              <a:rPr lang="en-US" altLang="ko-KR" sz="1400" dirty="0" err="1">
                <a:latin typeface="Times New Roman" panose="02020603050405020304" pitchFamily="18" charset="0"/>
              </a:rPr>
              <a:t>loss.backward</a:t>
            </a:r>
            <a:r>
              <a:rPr lang="en-US" altLang="ko-KR" sz="1400" dirty="0">
                <a:latin typeface="Times New Roman" panose="02020603050405020304" pitchFamily="18" charset="0"/>
              </a:rPr>
              <a:t>()</a:t>
            </a:r>
            <a:r>
              <a:rPr lang="ko-KR" altLang="en-US" sz="1400" dirty="0">
                <a:latin typeface="Times New Roman" panose="02020603050405020304" pitchFamily="18" charset="0"/>
              </a:rPr>
              <a:t>를 통해 모델 </a:t>
            </a:r>
            <a:r>
              <a:rPr lang="ko-KR" altLang="en-US" sz="1400" dirty="0" err="1">
                <a:latin typeface="Times New Roman" panose="02020603050405020304" pitchFamily="18" charset="0"/>
              </a:rPr>
              <a:t>파라미터별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계산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optimizer.step</a:t>
            </a:r>
            <a:r>
              <a:rPr lang="en-US" altLang="ko-KR" sz="1400" dirty="0">
                <a:latin typeface="Times New Roman" panose="02020603050405020304" pitchFamily="18" charset="0"/>
              </a:rPr>
              <a:t>()</a:t>
            </a:r>
            <a:r>
              <a:rPr lang="ko-KR" altLang="en-US" sz="1400" dirty="0">
                <a:latin typeface="Times New Roman" panose="02020603050405020304" pitchFamily="18" charset="0"/>
              </a:rPr>
              <a:t>을 통해 각 파라미터의 </a:t>
            </a:r>
            <a:r>
              <a:rPr lang="ko-KR" altLang="en-US" sz="14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400" dirty="0">
                <a:latin typeface="Times New Roman" panose="02020603050405020304" pitchFamily="18" charset="0"/>
              </a:rPr>
              <a:t> 기반으로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옵티마이저에</a:t>
            </a:r>
            <a:r>
              <a:rPr lang="ko-KR" altLang="en-US" sz="1400" dirty="0">
                <a:latin typeface="Times New Roman" panose="02020603050405020304" pitchFamily="18" charset="0"/>
              </a:rPr>
              <a:t> 따라 업데이트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이번 </a:t>
            </a:r>
            <a:r>
              <a:rPr lang="en-US" altLang="ko-KR" sz="1400" dirty="0">
                <a:latin typeface="Times New Roman" panose="02020603050405020304" pitchFamily="18" charset="0"/>
              </a:rPr>
              <a:t>epoch</a:t>
            </a:r>
            <a:r>
              <a:rPr lang="ko-KR" altLang="en-US" sz="1400" dirty="0">
                <a:latin typeface="Times New Roman" panose="02020603050405020304" pitchFamily="18" charset="0"/>
              </a:rPr>
              <a:t>에서 계산된 </a:t>
            </a:r>
            <a:r>
              <a:rPr lang="en-US" altLang="ko-KR" sz="1400" dirty="0">
                <a:latin typeface="Times New Roman" panose="02020603050405020304" pitchFamily="18" charset="0"/>
              </a:rPr>
              <a:t>loss</a:t>
            </a:r>
            <a:r>
              <a:rPr lang="ko-KR" altLang="en-US" sz="1400" dirty="0">
                <a:latin typeface="Times New Roman" panose="02020603050405020304" pitchFamily="18" charset="0"/>
              </a:rPr>
              <a:t>와 </a:t>
            </a:r>
            <a:r>
              <a:rPr lang="en-US" altLang="ko-KR" sz="1400" dirty="0">
                <a:latin typeface="Times New Roman" panose="02020603050405020304" pitchFamily="18" charset="0"/>
              </a:rPr>
              <a:t>Accuracy</a:t>
            </a:r>
            <a:r>
              <a:rPr lang="ko-KR" altLang="en-US" sz="1400" dirty="0">
                <a:latin typeface="Times New Roman" panose="02020603050405020304" pitchFamily="18" charset="0"/>
              </a:rPr>
              <a:t>를 출력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29/56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71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7484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Basic CNN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3980471" y="1129866"/>
            <a:ext cx="5029071" cy="353175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3980472" y="1168166"/>
            <a:ext cx="50290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82AAF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FF5370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('\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050" dirty="0" err="1">
                <a:solidFill>
                  <a:srgbClr val="C3E88D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050" dirty="0" err="1">
                <a:solidFill>
                  <a:srgbClr val="F78C6C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dirty="0" err="1">
                <a:solidFill>
                  <a:srgbClr val="C792EA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i="1" dirty="0">
                <a:solidFill>
                  <a:srgbClr val="4A4A4A"/>
                </a:solidFill>
                <a:latin typeface="Consolas" panose="020B0609020204030204" pitchFamily="49" charset="0"/>
              </a:rPr>
              <a:t># model eval mode</a:t>
            </a:r>
            <a:r>
              <a:rPr lang="ko-KR" altLang="en-US" sz="1050" i="1" dirty="0">
                <a:solidFill>
                  <a:srgbClr val="4A4A4A"/>
                </a:solidFill>
                <a:latin typeface="Consolas" panose="020B0609020204030204" pitchFamily="49" charset="0"/>
              </a:rPr>
              <a:t>로 전환</a:t>
            </a:r>
            <a:endParaRPr lang="ko-KR" altLang="en-US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eval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0.0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total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i="1" dirty="0">
                <a:solidFill>
                  <a:srgbClr val="89DDFF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no_grad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():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inputs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 </a:t>
            </a:r>
            <a:r>
              <a:rPr lang="en-US" altLang="ko-KR" sz="105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inputs</a:t>
            </a:r>
            <a:r>
              <a:rPr lang="en-US" altLang="ko-KR" sz="10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0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5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outputs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_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pred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total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pred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loss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criterion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05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running_loss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running_acc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C792EA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050" dirty="0" err="1">
                <a:solidFill>
                  <a:srgbClr val="C3E88D"/>
                </a:solidFill>
                <a:latin typeface="Consolas" panose="020B0609020204030204" pitchFamily="49" charset="0"/>
              </a:rPr>
              <a:t>'Test</a:t>
            </a:r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 epoch :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 loss :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endParaRPr lang="en-US" altLang="ko-KR" sz="1050" dirty="0" smtClean="0">
              <a:solidFill>
                <a:srgbClr val="C3E88D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050" dirty="0" err="1" smtClean="0">
                <a:solidFill>
                  <a:srgbClr val="C3E88D"/>
                </a:solidFill>
                <a:latin typeface="Consolas" panose="020B0609020204030204" pitchFamily="49" charset="0"/>
              </a:rPr>
              <a:t>Acc</a:t>
            </a:r>
            <a:r>
              <a:rPr lang="en-US" altLang="ko-KR" sz="1050" dirty="0" smtClean="0">
                <a:solidFill>
                  <a:srgbClr val="C3E88D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050" dirty="0" err="1">
                <a:solidFill>
                  <a:srgbClr val="EEFFFF"/>
                </a:solidFill>
                <a:latin typeface="Consolas" panose="020B0609020204030204" pitchFamily="49" charset="0"/>
              </a:rPr>
              <a:t>total_acc</a:t>
            </a:r>
            <a:r>
              <a:rPr lang="en-US" altLang="ko-KR" sz="105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dirty="0">
                <a:solidFill>
                  <a:srgbClr val="C3E88D"/>
                </a:solidFill>
                <a:latin typeface="Consolas" panose="020B0609020204030204" pitchFamily="49" charset="0"/>
              </a:rPr>
              <a:t>%'</a:t>
            </a:r>
            <a:r>
              <a:rPr lang="en-US" altLang="ko-KR" sz="105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5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D5511EF-E29D-E225-01E6-1A97537CC88C}"/>
              </a:ext>
            </a:extLst>
          </p:cNvPr>
          <p:cNvSpPr txBox="1">
            <a:spLocks/>
          </p:cNvSpPr>
          <p:nvPr/>
        </p:nvSpPr>
        <p:spPr>
          <a:xfrm>
            <a:off x="134465" y="1115073"/>
            <a:ext cx="3846005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모델 학습 시 모델을 평가 모드로 변경하기 위해 </a:t>
            </a:r>
            <a:r>
              <a:rPr lang="en-US" altLang="ko-KR" sz="1400" dirty="0" err="1">
                <a:latin typeface="Times New Roman" panose="02020603050405020304" pitchFamily="18" charset="0"/>
              </a:rPr>
              <a:t>model.eval</a:t>
            </a:r>
            <a:r>
              <a:rPr lang="en-US" altLang="ko-KR" sz="1400" dirty="0">
                <a:latin typeface="Times New Roman" panose="02020603050405020304" pitchFamily="18" charset="0"/>
              </a:rPr>
              <a:t>() </a:t>
            </a:r>
            <a:r>
              <a:rPr lang="ko-KR" altLang="en-US" sz="1400" dirty="0">
                <a:latin typeface="Times New Roman" panose="02020603050405020304" pitchFamily="18" charset="0"/>
              </a:rPr>
              <a:t>실행 필요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평가 시에는 모델을 업데이트 하지 않기 때문에 </a:t>
            </a:r>
            <a:r>
              <a:rPr lang="en-US" altLang="ko-KR" sz="1400" dirty="0" err="1">
                <a:latin typeface="Times New Roman" panose="02020603050405020304" pitchFamily="18" charset="0"/>
              </a:rPr>
              <a:t>torch.no_grad</a:t>
            </a:r>
            <a:r>
              <a:rPr lang="en-US" altLang="ko-KR" sz="1400" dirty="0">
                <a:latin typeface="Times New Roman" panose="02020603050405020304" pitchFamily="18" charset="0"/>
              </a:rPr>
              <a:t>()</a:t>
            </a:r>
            <a:r>
              <a:rPr lang="ko-KR" altLang="en-US" sz="1400" dirty="0">
                <a:latin typeface="Times New Roman" panose="02020603050405020304" pitchFamily="18" charset="0"/>
              </a:rPr>
              <a:t>를 통해 자동으로 </a:t>
            </a:r>
            <a:r>
              <a:rPr lang="ko-KR" altLang="en-US" sz="14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400" dirty="0">
                <a:latin typeface="Times New Roman" panose="02020603050405020304" pitchFamily="18" charset="0"/>
              </a:rPr>
              <a:t> 계산하는 기능을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꺼 속도 </a:t>
            </a:r>
            <a:r>
              <a:rPr lang="ko-KR" altLang="en-US" sz="1400" dirty="0">
                <a:latin typeface="Times New Roman" panose="02020603050405020304" pitchFamily="18" charset="0"/>
              </a:rPr>
              <a:t>향상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모델에 평가 데이터를 넣어 클래스 별 신뢰도를 출력하고 모델 출력과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400" dirty="0">
                <a:latin typeface="Times New Roman" panose="02020603050405020304" pitchFamily="18" charset="0"/>
              </a:rPr>
              <a:t> 간의 차이를 계산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한번 평가가 끝난 후 로스와 정확도 등을 출력하여 결과를 확인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30/56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85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0. Overview</a:t>
            </a:r>
            <a:endParaRPr lang="ko-KR" altLang="en-US" sz="30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>
            <a:norm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Classification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- Object Detection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- Requirements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1317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Basic CNN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B49E09-D5E5-D600-77D4-660B9F57A884}"/>
              </a:ext>
            </a:extLst>
          </p:cNvPr>
          <p:cNvSpPr/>
          <p:nvPr/>
        </p:nvSpPr>
        <p:spPr>
          <a:xfrm>
            <a:off x="374727" y="1522752"/>
            <a:ext cx="8549983" cy="110734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A164-66CA-88A0-6D5D-22DFC1A49CEE}"/>
              </a:ext>
            </a:extLst>
          </p:cNvPr>
          <p:cNvSpPr txBox="1"/>
          <p:nvPr/>
        </p:nvSpPr>
        <p:spPr>
          <a:xfrm>
            <a:off x="374730" y="1532038"/>
            <a:ext cx="84963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epoch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train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test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path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'epoch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pth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state_dict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5A90C9-5B08-B954-51D0-FE5A5131FB1D}"/>
              </a:ext>
            </a:extLst>
          </p:cNvPr>
          <p:cNvSpPr txBox="1">
            <a:spLocks/>
          </p:cNvSpPr>
          <p:nvPr/>
        </p:nvSpPr>
        <p:spPr>
          <a:xfrm>
            <a:off x="49631" y="1093457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정해진 횟수 만큼 학습과 평가를 진행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모델을 저장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910AD81-27F2-BBE3-58A6-338E277A0EE6}"/>
              </a:ext>
            </a:extLst>
          </p:cNvPr>
          <p:cNvSpPr/>
          <p:nvPr/>
        </p:nvSpPr>
        <p:spPr>
          <a:xfrm>
            <a:off x="374727" y="2908106"/>
            <a:ext cx="8549983" cy="327973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AB5DA-ACF2-B489-34B2-7DED153B08CF}"/>
              </a:ext>
            </a:extLst>
          </p:cNvPr>
          <p:cNvSpPr txBox="1"/>
          <p:nvPr/>
        </p:nvSpPr>
        <p:spPr>
          <a:xfrm>
            <a:off x="374730" y="2956187"/>
            <a:ext cx="849633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 epoch : 0 loss : 2.2775159903499476 Acc : 15.33%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Test epoch : 0 loss : 2.235907741412995 Acc : 20.44%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 epoch : 1 loss : 2.175062928358307 Acc : 23.716%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Test epoch : 1 loss : 2.1026173017586873 Acc : 26.2%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 epoch : 28 loss : 1.422033608112189 Acc : 49.93%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Test epoch : 28 loss : 1.37146694037565 Acc : 51.23%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 epoch : 29 loss : 1.413746973590168 Acc : 50.294%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Test epoch : 29 loss : 1.370567892767062 Acc : 51.13%</a:t>
            </a: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31/56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76" y="307033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Predefined Network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6" y="1180093"/>
            <a:ext cx="4305563" cy="4205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Times New Roman" panose="02020603050405020304" pitchFamily="18" charset="0"/>
              </a:rPr>
              <a:t>더 깊은 모델로 바꿔서 다시 학습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071" y="5062367"/>
            <a:ext cx="294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 </a:t>
            </a:r>
            <a:r>
              <a:rPr lang="ko-KR" altLang="en-US" sz="1400" dirty="0" err="1" smtClean="0"/>
              <a:t>재시작</a:t>
            </a:r>
            <a:r>
              <a:rPr lang="ko-KR" altLang="en-US" sz="1400" dirty="0" smtClean="0"/>
              <a:t> 및 실행</a:t>
            </a:r>
            <a:endParaRPr lang="ko-KR" altLang="en-US" sz="1400" dirty="0"/>
          </a:p>
        </p:txBody>
      </p:sp>
      <p:sp>
        <p:nvSpPr>
          <p:cNvPr id="3" name="오른쪽 화살표 2"/>
          <p:cNvSpPr/>
          <p:nvPr/>
        </p:nvSpPr>
        <p:spPr>
          <a:xfrm>
            <a:off x="413605" y="2902321"/>
            <a:ext cx="657809" cy="265923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344067" y="1974658"/>
            <a:ext cx="8549983" cy="4702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413604" y="2059226"/>
            <a:ext cx="4574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344067" y="3625625"/>
            <a:ext cx="8549983" cy="8879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413604" y="3710198"/>
            <a:ext cx="45743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32/56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6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76" y="307033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 with </a:t>
            </a:r>
            <a:r>
              <a:rPr lang="en-US" altLang="ko-KR" sz="2700" b="1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sz="2700" b="1" dirty="0">
                <a:latin typeface="Times New Roman" panose="02020603050405020304" pitchFamily="18" charset="0"/>
              </a:rPr>
              <a:t> Parameter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6" y="1180093"/>
            <a:ext cx="6912286" cy="4205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Times New Roman" panose="02020603050405020304" pitchFamily="18" charset="0"/>
              </a:rPr>
              <a:t>다른 데이터셋에서 사전 학습된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파라미터를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불러와 학습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071" y="5062367"/>
            <a:ext cx="294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학습 </a:t>
            </a:r>
            <a:r>
              <a:rPr lang="ko-KR" altLang="en-US" sz="1400" dirty="0" err="1" smtClean="0"/>
              <a:t>재시작</a:t>
            </a:r>
            <a:r>
              <a:rPr lang="ko-KR" altLang="en-US" sz="1400" dirty="0" smtClean="0"/>
              <a:t> 및 실행</a:t>
            </a:r>
            <a:endParaRPr lang="ko-KR" altLang="en-US" sz="1400" dirty="0"/>
          </a:p>
        </p:txBody>
      </p:sp>
      <p:sp>
        <p:nvSpPr>
          <p:cNvPr id="3" name="오른쪽 화살표 2"/>
          <p:cNvSpPr/>
          <p:nvPr/>
        </p:nvSpPr>
        <p:spPr>
          <a:xfrm>
            <a:off x="413605" y="2902321"/>
            <a:ext cx="657809" cy="265923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344067" y="1974658"/>
            <a:ext cx="8549983" cy="4702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413604" y="2059226"/>
            <a:ext cx="4574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ConvNet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344067" y="3625625"/>
            <a:ext cx="8549983" cy="8879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413604" y="3710198"/>
            <a:ext cx="45743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4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F2131D-08A0-5379-713F-207D3BA19BED}"/>
              </a:ext>
            </a:extLst>
          </p:cNvPr>
          <p:cNvSpPr/>
          <p:nvPr/>
        </p:nvSpPr>
        <p:spPr>
          <a:xfrm>
            <a:off x="344067" y="1739964"/>
            <a:ext cx="8549983" cy="8879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BEB58-2558-EA71-8520-A1550DC3E4BE}"/>
              </a:ext>
            </a:extLst>
          </p:cNvPr>
          <p:cNvSpPr txBox="1"/>
          <p:nvPr/>
        </p:nvSpPr>
        <p:spPr>
          <a:xfrm>
            <a:off x="413604" y="1824535"/>
            <a:ext cx="4574357" cy="715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51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35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5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756B265-74FF-8834-D3B0-7FBD08C1A61C}"/>
              </a:ext>
            </a:extLst>
          </p:cNvPr>
          <p:cNvSpPr/>
          <p:nvPr/>
        </p:nvSpPr>
        <p:spPr>
          <a:xfrm>
            <a:off x="344067" y="3637235"/>
            <a:ext cx="8549983" cy="8879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B7FDF0-B5AB-8955-8FB3-78B68160ED5C}"/>
              </a:ext>
            </a:extLst>
          </p:cNvPr>
          <p:cNvSpPr txBox="1"/>
          <p:nvPr/>
        </p:nvSpPr>
        <p:spPr>
          <a:xfrm>
            <a:off x="413604" y="3721806"/>
            <a:ext cx="4574357" cy="715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models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resnet18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51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351" dirty="0">
                <a:solidFill>
                  <a:srgbClr val="C3E88D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35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35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51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35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51" dirty="0" err="1">
                <a:solidFill>
                  <a:srgbClr val="EEFFFF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351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351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33/56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3. Train Loop for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3990057" cy="1500187"/>
          </a:xfrm>
        </p:spPr>
        <p:txBody>
          <a:bodyPr>
            <a:normAutofit lnSpcReduction="10000"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dirty="0" smtClean="0"/>
              <a:t>Object Detection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en-US" altLang="ko-KR" sz="1400" dirty="0" smtClean="0"/>
              <a:t>Model</a:t>
            </a:r>
            <a:endParaRPr lang="en-US" altLang="ko-KR" sz="1400" dirty="0"/>
          </a:p>
          <a:p>
            <a:r>
              <a:rPr lang="en-US" altLang="ko-KR" sz="1400" dirty="0" smtClean="0"/>
              <a:t>- Backbone</a:t>
            </a:r>
          </a:p>
          <a:p>
            <a:r>
              <a:rPr lang="en-US" altLang="ko-KR" sz="1400" dirty="0" smtClean="0"/>
              <a:t>- RPN</a:t>
            </a:r>
          </a:p>
          <a:p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Pooling</a:t>
            </a:r>
            <a:endParaRPr lang="en-US" altLang="ko-KR" sz="1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 txBox="1">
            <a:spLocks/>
          </p:cNvSpPr>
          <p:nvPr/>
        </p:nvSpPr>
        <p:spPr>
          <a:xfrm>
            <a:off x="4613945" y="4589466"/>
            <a:ext cx="3990057" cy="1500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/>
              <a:t>- Loss Function</a:t>
            </a:r>
          </a:p>
          <a:p>
            <a:r>
              <a:rPr lang="en-US" altLang="ko-KR" sz="1400" dirty="0" smtClean="0"/>
              <a:t>- Annotation</a:t>
            </a:r>
          </a:p>
          <a:p>
            <a:r>
              <a:rPr lang="en-US" altLang="ko-KR" sz="1400" dirty="0" smtClean="0"/>
              <a:t>- Dataset</a:t>
            </a:r>
          </a:p>
          <a:p>
            <a:r>
              <a:rPr lang="en-US" altLang="ko-KR" sz="1400" dirty="0" smtClean="0"/>
              <a:t>- Augmentation</a:t>
            </a:r>
          </a:p>
          <a:p>
            <a:r>
              <a:rPr lang="en-US" altLang="ko-KR" sz="1400" dirty="0"/>
              <a:t>- Training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36042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Object Detection</a:t>
            </a: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4" y="1151423"/>
            <a:ext cx="8739711" cy="2220951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/>
              <a:t>객체 탐지</a:t>
            </a:r>
            <a:r>
              <a:rPr lang="en-US" altLang="ko-KR" sz="1400" dirty="0"/>
              <a:t>(Object Detection)</a:t>
            </a:r>
            <a:r>
              <a:rPr lang="ko-KR" altLang="en-US" sz="1400" dirty="0"/>
              <a:t>는 주어진 이미지 내에서 객체가 존재하는 위치에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</a:t>
            </a:r>
            <a:r>
              <a:rPr lang="en-US" altLang="ko-KR" sz="1400" dirty="0"/>
              <a:t>(Bounding Box)</a:t>
            </a:r>
            <a:r>
              <a:rPr lang="ko-KR" altLang="en-US" sz="1400" dirty="0"/>
              <a:t>를 치고 해당 객체의 종류를 분류</a:t>
            </a:r>
            <a:r>
              <a:rPr lang="en-US" altLang="ko-KR" sz="1400" dirty="0"/>
              <a:t>(Classification)</a:t>
            </a:r>
            <a:r>
              <a:rPr lang="ko-KR" altLang="en-US" sz="1400" dirty="0"/>
              <a:t>하는 </a:t>
            </a:r>
            <a:r>
              <a:rPr lang="ko-KR" altLang="en-US" sz="1400" dirty="0" smtClean="0"/>
              <a:t>태스크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객체 </a:t>
            </a:r>
            <a:r>
              <a:rPr lang="ko-KR" altLang="en-US" sz="1400" dirty="0" smtClean="0"/>
              <a:t>탐지는 물체가 있는 영역을 제안하는 </a:t>
            </a:r>
            <a:r>
              <a:rPr lang="en-US" altLang="ko-KR" sz="1400" dirty="0" smtClean="0"/>
              <a:t>Region Proposal </a:t>
            </a:r>
            <a:r>
              <a:rPr lang="ko-KR" altLang="en-US" sz="1400" dirty="0" smtClean="0"/>
              <a:t>과정과 물체의 종류를 분류하는 </a:t>
            </a:r>
            <a:r>
              <a:rPr lang="en-US" altLang="ko-KR" sz="1400" dirty="0" smtClean="0"/>
              <a:t>Classification </a:t>
            </a:r>
            <a:r>
              <a:rPr lang="ko-KR" altLang="en-US" sz="1400" dirty="0" smtClean="0"/>
              <a:t>과정을 거침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객체 탐지 모델은 </a:t>
            </a:r>
            <a:r>
              <a:rPr lang="en-US" altLang="ko-KR" sz="1400" dirty="0" smtClean="0"/>
              <a:t>Region Proposal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Classification</a:t>
            </a:r>
            <a:r>
              <a:rPr lang="ko-KR" altLang="en-US" sz="1400" dirty="0" smtClean="0"/>
              <a:t>을 동시에 진행하는지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순차적으로 진행하는지에 따라 </a:t>
            </a:r>
            <a:r>
              <a:rPr lang="ko-KR" altLang="en-US" sz="1400" dirty="0" err="1" smtClean="0"/>
              <a:t>일단계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탐지모델</a:t>
            </a:r>
            <a:r>
              <a:rPr lang="en-US" altLang="ko-KR" sz="1400" dirty="0" smtClean="0"/>
              <a:t>(One-Stage Detector), </a:t>
            </a:r>
            <a:r>
              <a:rPr lang="ko-KR" altLang="en-US" sz="1400" dirty="0" err="1" smtClean="0"/>
              <a:t>이단계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탐지모델</a:t>
            </a:r>
            <a:r>
              <a:rPr lang="en-US" altLang="ko-KR" sz="1400" dirty="0" smtClean="0"/>
              <a:t>(Two-Stage Detector)</a:t>
            </a:r>
            <a:r>
              <a:rPr lang="ko-KR" altLang="en-US" sz="1400" dirty="0" smtClean="0"/>
              <a:t>로 구분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일단계</a:t>
            </a:r>
            <a:r>
              <a:rPr lang="ko-KR" altLang="en-US" sz="1400" dirty="0" smtClean="0"/>
              <a:t> 방식은 일반적으로 속도가 빠르고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이단계</a:t>
            </a:r>
            <a:r>
              <a:rPr lang="ko-KR" altLang="en-US" sz="1400" dirty="0" smtClean="0"/>
              <a:t> 방식은 상대적으로 정확도가 높음</a:t>
            </a:r>
            <a:endParaRPr lang="en-US" altLang="ko-KR" sz="1400" dirty="0" smtClean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4C7C1-C547-CC9F-A2F4-D1CFA349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2" y="3367445"/>
            <a:ext cx="4106057" cy="2190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07304" y="5689066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바운딩박스</a:t>
            </a:r>
            <a:r>
              <a:rPr lang="ko-KR" altLang="en-US" sz="1200" dirty="0"/>
              <a:t> 예시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82C5-F978-0293-EC55-AB96B789273E}"/>
              </a:ext>
            </a:extLst>
          </p:cNvPr>
          <p:cNvSpPr txBox="1"/>
          <p:nvPr/>
        </p:nvSpPr>
        <p:spPr>
          <a:xfrm>
            <a:off x="4169332" y="5678248"/>
            <a:ext cx="247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객체 탐지 알고리즘 </a:t>
            </a:r>
            <a:r>
              <a:rPr lang="ko-KR" altLang="en-US" sz="1200" dirty="0" err="1" smtClean="0"/>
              <a:t>로드맵</a:t>
            </a:r>
            <a:endParaRPr lang="ko-KR" altLang="en-US" sz="1200" dirty="0"/>
          </a:p>
        </p:txBody>
      </p:sp>
      <p:pic>
        <p:nvPicPr>
          <p:cNvPr id="1026" name="Picture 2" descr="https://github.com/Pseudo-Lab/Tutorial-Book/blob/master/book/pics/OD-ch1img04.PNG?raw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32" y="3367445"/>
            <a:ext cx="4546829" cy="232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507" y="628286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latin typeface="+mn-ea"/>
              </a:rPr>
              <a:t>Zou, </a:t>
            </a:r>
            <a:r>
              <a:rPr lang="en-US" altLang="ko-KR" sz="800" dirty="0" err="1">
                <a:latin typeface="+mn-ea"/>
              </a:rPr>
              <a:t>Zhengxia</a:t>
            </a:r>
            <a:r>
              <a:rPr lang="en-US" altLang="ko-KR" sz="800" dirty="0">
                <a:latin typeface="+mn-ea"/>
              </a:rPr>
              <a:t>, et al. "Object detection in 20 years: A survey." Proceedings of the IEEE (2023).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35/56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Model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4" y="3986245"/>
            <a:ext cx="8739711" cy="2220951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smtClean="0"/>
              <a:t>Faster RCNN</a:t>
            </a:r>
            <a:r>
              <a:rPr lang="ko-KR" altLang="en-US" sz="1400" dirty="0" smtClean="0"/>
              <a:t>은 대표적인 </a:t>
            </a:r>
            <a:r>
              <a:rPr lang="ko-KR" altLang="en-US" sz="1400" dirty="0" err="1" smtClean="0"/>
              <a:t>이단계</a:t>
            </a:r>
            <a:r>
              <a:rPr lang="ko-KR" altLang="en-US" sz="1400" dirty="0" smtClean="0"/>
              <a:t> 탐지 모델로 크게 </a:t>
            </a:r>
            <a:r>
              <a:rPr lang="en-US" altLang="ko-KR" sz="1400" dirty="0" smtClean="0"/>
              <a:t>Backbone, Region Proposal Network(RPN), Region of Interest(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) Pooling</a:t>
            </a:r>
            <a:r>
              <a:rPr lang="ko-KR" altLang="en-US" sz="1400" dirty="0" smtClean="0"/>
              <a:t>로 구성됨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Backbone</a:t>
            </a:r>
            <a:r>
              <a:rPr lang="ko-KR" altLang="en-US" sz="1400" dirty="0" smtClean="0"/>
              <a:t>은 이미지로부터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추출하는 역할을 하며</a:t>
            </a:r>
            <a:r>
              <a:rPr lang="en-US" altLang="ko-KR" sz="1400" dirty="0" smtClean="0"/>
              <a:t>, Feature Pyramidal Network(FPN)</a:t>
            </a:r>
            <a:r>
              <a:rPr lang="ko-KR" altLang="en-US" sz="1400" dirty="0" smtClean="0"/>
              <a:t>를 적용한다면 </a:t>
            </a:r>
            <a:r>
              <a:rPr lang="en-US" altLang="ko-KR" sz="1400" dirty="0" smtClean="0"/>
              <a:t>backbone</a:t>
            </a:r>
            <a:r>
              <a:rPr lang="ko-KR" altLang="en-US" sz="1400" dirty="0" smtClean="0"/>
              <a:t>에 추가됨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RPN</a:t>
            </a:r>
            <a:r>
              <a:rPr lang="ko-KR" altLang="en-US" sz="1400" dirty="0" smtClean="0"/>
              <a:t>은 </a:t>
            </a:r>
            <a:r>
              <a:rPr lang="ko-KR" altLang="en-US" sz="1400" dirty="0" err="1" smtClean="0"/>
              <a:t>백본으로</a:t>
            </a:r>
            <a:r>
              <a:rPr lang="ko-KR" altLang="en-US" sz="1400" dirty="0" smtClean="0"/>
              <a:t> 부터 추출된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이용해 객체가 존재하는 위치에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박스를 제안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Pooling</a:t>
            </a:r>
            <a:r>
              <a:rPr lang="ko-KR" altLang="en-US" sz="1400" dirty="0" smtClean="0"/>
              <a:t>은 </a:t>
            </a:r>
            <a:r>
              <a:rPr lang="ko-KR" altLang="en-US" sz="1400" dirty="0" err="1" smtClean="0"/>
              <a:t>백본의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피쳐와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의 박스 정보로 객체 별 존재하는 영역을 추출 후 정해진 크기의 </a:t>
            </a:r>
            <a:r>
              <a:rPr lang="ko-KR" altLang="en-US" sz="1400" dirty="0" err="1" smtClean="0"/>
              <a:t>피쳐로</a:t>
            </a:r>
            <a:r>
              <a:rPr lang="ko-KR" altLang="en-US" sz="1400" dirty="0" smtClean="0"/>
              <a:t> 변환하여 영역 내 객체의 클래스를 예측</a:t>
            </a:r>
            <a:endParaRPr lang="en-US" altLang="ko-KR" sz="1400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097238" y="3418138"/>
            <a:ext cx="294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Faster RCNN with FPN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8" y="929267"/>
            <a:ext cx="6771422" cy="2493476"/>
          </a:xfrm>
          <a:prstGeom prst="rect">
            <a:avLst/>
          </a:prstGeom>
        </p:spPr>
      </p:pic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36/56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Backbone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53402" y="314986"/>
            <a:ext cx="1790680" cy="41216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50172" y="1459683"/>
            <a:ext cx="3624041" cy="1897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521176" y="343786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Backbone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5" y="1459683"/>
            <a:ext cx="4693018" cy="17281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30509" y="2692865"/>
            <a:ext cx="771787" cy="427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98983" y="343786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Faster R-CNN with FPN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734763"/>
            <a:ext cx="8456102" cy="1786197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err="1" smtClean="0"/>
              <a:t>백본은</a:t>
            </a:r>
            <a:r>
              <a:rPr lang="ko-KR" altLang="en-US" sz="1400" dirty="0" smtClean="0"/>
              <a:t> 이미지로부터 객체에 대한 정보를 가지고 있는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백본의</a:t>
            </a:r>
            <a:r>
              <a:rPr lang="ko-KR" altLang="en-US" sz="1400" dirty="0" smtClean="0"/>
              <a:t> 구조는 분류 모델에서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추출하는 부분을 그대로 사용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Feature Pyramid Network</a:t>
            </a:r>
            <a:r>
              <a:rPr lang="ko-KR" altLang="en-US" sz="1400" dirty="0" smtClean="0"/>
              <a:t>는 </a:t>
            </a:r>
            <a:r>
              <a:rPr lang="ko-KR" altLang="en-US" sz="1400" dirty="0" err="1" smtClean="0"/>
              <a:t>백본에서</a:t>
            </a:r>
            <a:r>
              <a:rPr lang="ko-KR" altLang="en-US" sz="1400" dirty="0" smtClean="0"/>
              <a:t> 최종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추출하는 방식을 변경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FPN</a:t>
            </a:r>
            <a:r>
              <a:rPr lang="ko-KR" altLang="en-US" sz="1400" dirty="0" smtClean="0"/>
              <a:t>을 통해서 마지막 레이어의 출력만이 아니라 더 상위 레벨의 레이어의 출력도 같이 이용하여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</p:txBody>
      </p:sp>
      <p:sp>
        <p:nvSpPr>
          <p:cNvPr id="2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37/56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84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Backbone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34" y="1025946"/>
            <a:ext cx="2129530" cy="13457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37" y="2848274"/>
            <a:ext cx="3407324" cy="1412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43634" y="2471483"/>
            <a:ext cx="209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기존 네트워크 방식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55736" y="4287520"/>
            <a:ext cx="334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Feature Pyramid </a:t>
            </a:r>
            <a:r>
              <a:rPr lang="ko-KR" altLang="en-US" sz="1200" dirty="0" smtClean="0"/>
              <a:t>방식</a:t>
            </a:r>
            <a:endParaRPr lang="ko-KR" altLang="en-US" sz="1200" dirty="0"/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734763"/>
            <a:ext cx="8456102" cy="1786197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err="1" smtClean="0"/>
              <a:t>백본은</a:t>
            </a:r>
            <a:r>
              <a:rPr lang="ko-KR" altLang="en-US" sz="1400" dirty="0" smtClean="0"/>
              <a:t> 이미지로부터 객체에 대한 정보를 가지고 있는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백본의</a:t>
            </a:r>
            <a:r>
              <a:rPr lang="ko-KR" altLang="en-US" sz="1400" dirty="0" smtClean="0"/>
              <a:t> 구조는 분류 모델에서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추출하는 부분을 그대로 사용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Feature Pyramid Network</a:t>
            </a:r>
            <a:r>
              <a:rPr lang="ko-KR" altLang="en-US" sz="1400" dirty="0" smtClean="0"/>
              <a:t>는 </a:t>
            </a:r>
            <a:r>
              <a:rPr lang="ko-KR" altLang="en-US" sz="1400" dirty="0" err="1" smtClean="0"/>
              <a:t>백본에서</a:t>
            </a:r>
            <a:r>
              <a:rPr lang="ko-KR" altLang="en-US" sz="1400" dirty="0" smtClean="0"/>
              <a:t> 최종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추출하는 방식을 변경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FPN</a:t>
            </a:r>
            <a:r>
              <a:rPr lang="ko-KR" altLang="en-US" sz="1400" dirty="0" smtClean="0"/>
              <a:t>을 통해서 마지막 레이어의 출력만이 아니라 더 상위 레벨의 레이어의 출력도 같이 이용하여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</p:txBody>
      </p:sp>
      <p:pic>
        <p:nvPicPr>
          <p:cNvPr id="3074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845" y="1024684"/>
            <a:ext cx="4743596" cy="33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4764034" y="4284342"/>
            <a:ext cx="3345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Feature Pyramid Network </a:t>
            </a:r>
            <a:r>
              <a:rPr lang="ko-KR" altLang="en-US" sz="1200" dirty="0" smtClean="0"/>
              <a:t>구현</a:t>
            </a:r>
            <a:endParaRPr lang="ko-KR" altLang="en-US" sz="1200" dirty="0"/>
          </a:p>
        </p:txBody>
      </p:sp>
      <p:pic>
        <p:nvPicPr>
          <p:cNvPr id="24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703794" y="2119299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678394" y="2540714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502458" y="2998259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59653" r="52701" b="36553"/>
          <a:stretch/>
        </p:blipFill>
        <p:spPr bwMode="auto">
          <a:xfrm>
            <a:off x="6369166" y="3552681"/>
            <a:ext cx="201336" cy="125835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blog.kakaocdn.net/dn/0ela2/btqUsdFXuAe/zSFO8k1p1JIbMoz5vWi75k/im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48805" r="79135" b="48132"/>
          <a:stretch/>
        </p:blipFill>
        <p:spPr bwMode="auto">
          <a:xfrm>
            <a:off x="8480540" y="3035194"/>
            <a:ext cx="196851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38/56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5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RPN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043494"/>
            <a:ext cx="8791426" cy="2477466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smtClean="0"/>
              <a:t>Region Proposal Network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backbone</a:t>
            </a:r>
            <a:r>
              <a:rPr lang="ko-KR" altLang="en-US" sz="1400" dirty="0" smtClean="0"/>
              <a:t>으로부터 나온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통해 객체를 탐지하고 박스를 제안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RPN</a:t>
            </a:r>
            <a:r>
              <a:rPr lang="ko-KR" altLang="en-US" sz="1400" dirty="0" smtClean="0"/>
              <a:t>에는 앵커 </a:t>
            </a:r>
            <a:r>
              <a:rPr lang="ko-KR" altLang="en-US" sz="1400" dirty="0" err="1" smtClean="0"/>
              <a:t>생성자</a:t>
            </a:r>
            <a:r>
              <a:rPr lang="en-US" altLang="ko-KR" sz="1400" dirty="0" smtClean="0"/>
              <a:t>(Anchor Generator)</a:t>
            </a:r>
            <a:r>
              <a:rPr lang="ko-KR" altLang="en-US" sz="1400" dirty="0" smtClean="0"/>
              <a:t>가 있어 주어진 사이즈와 비율을 가지는 앵커를 생성 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피쳐에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(3x3, 256)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intermediate layer</a:t>
            </a:r>
            <a:r>
              <a:rPr lang="ko-KR" altLang="en-US" sz="1400" dirty="0" smtClean="0"/>
              <a:t>를 거쳐 </a:t>
            </a:r>
            <a:r>
              <a:rPr lang="en-US" altLang="ko-KR" sz="1400" dirty="0" smtClean="0"/>
              <a:t>256</a:t>
            </a:r>
            <a:r>
              <a:rPr lang="ko-KR" altLang="en-US" sz="1400" dirty="0" smtClean="0"/>
              <a:t>차원의 중간 </a:t>
            </a:r>
            <a:r>
              <a:rPr lang="ko-KR" altLang="en-US" sz="1400" dirty="0" err="1" smtClean="0"/>
              <a:t>피쳐를</a:t>
            </a:r>
            <a:r>
              <a:rPr lang="ko-KR" altLang="en-US" sz="1400" dirty="0" smtClean="0"/>
              <a:t> 생성 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중간 </a:t>
            </a:r>
            <a:r>
              <a:rPr lang="ko-KR" altLang="en-US" sz="1400" dirty="0" err="1" smtClean="0"/>
              <a:t>피쳐에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(1x1, K or 2K)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cls</a:t>
            </a:r>
            <a:r>
              <a:rPr lang="en-US" altLang="ko-KR" sz="1400" dirty="0" smtClean="0"/>
              <a:t> layer</a:t>
            </a:r>
            <a:r>
              <a:rPr lang="ko-KR" altLang="en-US" sz="1400" dirty="0" smtClean="0"/>
              <a:t>를 거쳐 객체의 존재 여부의 </a:t>
            </a:r>
            <a:r>
              <a:rPr lang="en-US" altLang="ko-KR" sz="1400" dirty="0" smtClean="0"/>
              <a:t>score</a:t>
            </a:r>
            <a:r>
              <a:rPr lang="ko-KR" altLang="en-US" sz="1400" dirty="0" smtClean="0"/>
              <a:t>를 출력 </a:t>
            </a:r>
            <a:r>
              <a:rPr lang="en-US" altLang="ko-KR" sz="1400" dirty="0" smtClean="0"/>
              <a:t>(K</a:t>
            </a:r>
            <a:r>
              <a:rPr lang="ko-KR" altLang="en-US" sz="1400" dirty="0" smtClean="0"/>
              <a:t>는 앵커의 개수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중간 </a:t>
            </a:r>
            <a:r>
              <a:rPr lang="ko-KR" altLang="en-US" sz="1400" dirty="0" err="1" smtClean="0"/>
              <a:t>피쳐에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1x1, 4K) </a:t>
            </a:r>
            <a:r>
              <a:rPr lang="en-US" altLang="ko-KR" sz="1400" dirty="0" err="1"/>
              <a:t>reg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layer</a:t>
            </a:r>
            <a:r>
              <a:rPr lang="ko-KR" altLang="en-US" sz="1400" dirty="0" smtClean="0"/>
              <a:t>를 거쳐 객체 중심점과 높이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넓이에 대한 </a:t>
            </a:r>
            <a:r>
              <a:rPr lang="ko-KR" altLang="en-US" sz="1400" dirty="0" err="1" smtClean="0"/>
              <a:t>조정값을</a:t>
            </a:r>
            <a:r>
              <a:rPr lang="ko-KR" altLang="en-US" sz="1400" dirty="0" smtClean="0"/>
              <a:t> 출력 </a:t>
            </a:r>
            <a:r>
              <a:rPr lang="en-US" altLang="ko-KR" sz="1400" dirty="0" smtClean="0"/>
              <a:t>(K</a:t>
            </a:r>
            <a:r>
              <a:rPr lang="ko-KR" altLang="en-US" sz="1400" dirty="0" smtClean="0"/>
              <a:t>는 앵커의 개수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cls</a:t>
            </a:r>
            <a:r>
              <a:rPr lang="en-US" altLang="ko-KR" sz="1400" dirty="0" smtClean="0"/>
              <a:t> layer</a:t>
            </a:r>
            <a:r>
              <a:rPr lang="ko-KR" altLang="en-US" sz="1400" dirty="0" smtClean="0"/>
              <a:t>의 출력과 </a:t>
            </a:r>
            <a:r>
              <a:rPr lang="en-US" altLang="ko-KR" sz="1400" dirty="0" err="1" smtClean="0"/>
              <a:t>reg</a:t>
            </a:r>
            <a:r>
              <a:rPr lang="en-US" altLang="ko-KR" sz="1400" dirty="0" smtClean="0"/>
              <a:t> layer</a:t>
            </a:r>
            <a:r>
              <a:rPr lang="ko-KR" altLang="en-US" sz="1400" dirty="0" smtClean="0"/>
              <a:t>의 출력을 토대로 최종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 제안</a:t>
            </a:r>
            <a:endParaRPr lang="en-US" altLang="ko-KR" sz="1400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5" y="1699271"/>
            <a:ext cx="4042377" cy="148854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493240" y="1635853"/>
            <a:ext cx="1853967" cy="1021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98983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Faster R-CNN with FPN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253256" y="3520577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RPN </a:t>
            </a:r>
            <a:r>
              <a:rPr lang="ko-KR" altLang="en-US" sz="1200" dirty="0" smtClean="0"/>
              <a:t>작동 방식</a:t>
            </a:r>
            <a:endParaRPr lang="ko-KR" altLang="en-US" sz="1200" dirty="0"/>
          </a:p>
        </p:txBody>
      </p:sp>
      <p:pic>
        <p:nvPicPr>
          <p:cNvPr id="5124" name="Picture 4" descr="https://blog.kakaocdn.net/dn/shfXO/btqXLeuge7A/Ef0bNLZbmjvkDXysqlTMy0/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6"/>
          <a:stretch/>
        </p:blipFill>
        <p:spPr bwMode="auto">
          <a:xfrm>
            <a:off x="4705982" y="1254089"/>
            <a:ext cx="3707931" cy="226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39/56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og.kakaocdn.net/dn/bDGAzn/btrpwOPwKfx/amynKNWB5q60xkJQ46H8S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0" t="16206" r="371" b="14561"/>
          <a:stretch/>
        </p:blipFill>
        <p:spPr bwMode="auto">
          <a:xfrm>
            <a:off x="5276153" y="951543"/>
            <a:ext cx="3079969" cy="257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RPN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387442"/>
            <a:ext cx="8791426" cy="2133518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smtClean="0"/>
              <a:t>앵커 </a:t>
            </a:r>
            <a:r>
              <a:rPr lang="ko-KR" altLang="en-US" sz="1400" dirty="0" err="1" smtClean="0"/>
              <a:t>생성자는</a:t>
            </a:r>
            <a:r>
              <a:rPr lang="ko-KR" altLang="en-US" sz="1400" dirty="0" smtClean="0"/>
              <a:t> 주어진 사이즈와 비율을 가지는 앵커들을 생성 </a:t>
            </a:r>
            <a:endParaRPr lang="en-US" altLang="ko-KR" sz="1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(</a:t>
            </a:r>
            <a:r>
              <a:rPr lang="en-US" altLang="ko-KR" sz="1400" dirty="0"/>
              <a:t>ex. size = 128, ratio = 1:2 </a:t>
            </a:r>
            <a:r>
              <a:rPr lang="en-US" altLang="ko-KR" sz="1400" dirty="0">
                <a:sym typeface="Wingdings" panose="05000000000000000000" pitchFamily="2" charset="2"/>
              </a:rPr>
              <a:t> </a:t>
            </a:r>
            <a:r>
              <a:rPr lang="en-US" altLang="ko-KR" sz="1400" dirty="0"/>
              <a:t> width = 90, height = 182, 128*128 = 16384, 90 * 182 == 16380)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앵커는 </a:t>
            </a:r>
            <a:r>
              <a:rPr lang="en-US" altLang="ko-KR" sz="1400" dirty="0"/>
              <a:t>RPN head</a:t>
            </a:r>
            <a:r>
              <a:rPr lang="ko-KR" altLang="en-US" sz="1400" dirty="0"/>
              <a:t>의 출력을 기반으로 조절되어 이미지 내 객체의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박스를 예측하는데 </a:t>
            </a:r>
            <a:r>
              <a:rPr lang="ko-KR" altLang="en-US" sz="1400" dirty="0" smtClean="0"/>
              <a:t>사용됨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생성된 앵커는 </a:t>
            </a:r>
            <a:r>
              <a:rPr lang="en-US" altLang="ko-KR" sz="1400" dirty="0" smtClean="0"/>
              <a:t>(0,0)</a:t>
            </a:r>
            <a:r>
              <a:rPr lang="ko-KR" altLang="en-US" sz="1400" dirty="0" smtClean="0"/>
              <a:t>을 기준으로 하여 </a:t>
            </a:r>
            <a:r>
              <a:rPr lang="en-US" altLang="ko-KR" sz="1400" dirty="0" smtClean="0"/>
              <a:t>(-width/2, -height/2, width/2, height/2) </a:t>
            </a:r>
            <a:r>
              <a:rPr lang="ko-KR" altLang="en-US" sz="1400" dirty="0" smtClean="0"/>
              <a:t>형태를 가지게 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피쳐</a:t>
            </a:r>
            <a:r>
              <a:rPr lang="ko-KR" altLang="en-US" sz="1400" dirty="0" smtClean="0"/>
              <a:t> 내 모든 위치에 가능한 모든 경우의 앵커가 존재하는 것으로 상정하여 각 위치에 따른 객체 존재 여부 판단 및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박스를 예측</a:t>
            </a:r>
            <a:endParaRPr lang="en-US" altLang="ko-KR" sz="1400" dirty="0" smtClean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3231837" y="3663572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Anchor Visualization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5083" t="14086" r="14650" b="15374"/>
          <a:stretch/>
        </p:blipFill>
        <p:spPr>
          <a:xfrm>
            <a:off x="1179430" y="951542"/>
            <a:ext cx="2612393" cy="2622481"/>
          </a:xfrm>
          <a:prstGeom prst="rect">
            <a:avLst/>
          </a:prstGeom>
        </p:spPr>
      </p:pic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40/56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268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Classification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5372"/>
            <a:ext cx="9144003" cy="420519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/>
              <a:t>이미지 분류</a:t>
            </a:r>
            <a:r>
              <a:rPr lang="en-US" altLang="ko-KR" sz="1400" dirty="0"/>
              <a:t>(Classification)</a:t>
            </a:r>
            <a:r>
              <a:rPr lang="ko-KR" altLang="en-US" sz="1400" dirty="0"/>
              <a:t>는 주어진 이미지가 어떤 클래스에 속하는지 예측하는 문제</a:t>
            </a:r>
            <a:endParaRPr lang="en-US" altLang="ko-KR" sz="1400" dirty="0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/>
              <a:t>이미지 분류를 위해서는 데이터셋</a:t>
            </a:r>
            <a:r>
              <a:rPr lang="en-US" altLang="ko-KR" sz="1400" dirty="0"/>
              <a:t>, </a:t>
            </a:r>
            <a:r>
              <a:rPr lang="ko-KR" altLang="en-US" sz="1400" dirty="0"/>
              <a:t>모델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라벨이 필요</a:t>
            </a:r>
            <a:endParaRPr lang="en-US" altLang="ko-KR" sz="1400" dirty="0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/>
              <a:t>이번 수업에서는 이미지 분류를 위한 벤치마크 데이터셋 </a:t>
            </a:r>
            <a:r>
              <a:rPr lang="en-US" altLang="ko-KR" sz="1400" dirty="0"/>
              <a:t>cifar10</a:t>
            </a:r>
            <a:r>
              <a:rPr lang="ko-KR" altLang="en-US" sz="1400" dirty="0"/>
              <a:t>을 사용하여 분류 모델을 학습하는 과정을 진행</a:t>
            </a:r>
            <a:endParaRPr lang="en-US" altLang="ko-KR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253356" y="2882928"/>
            <a:ext cx="4637294" cy="2590702"/>
            <a:chOff x="2057403" y="3067966"/>
            <a:chExt cx="4637294" cy="25907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F85493-E261-CC74-770F-7D382A10DCD3}"/>
                </a:ext>
              </a:extLst>
            </p:cNvPr>
            <p:cNvGrpSpPr/>
            <p:nvPr/>
          </p:nvGrpSpPr>
          <p:grpSpPr>
            <a:xfrm>
              <a:off x="4369053" y="3147970"/>
              <a:ext cx="1165861" cy="1592580"/>
              <a:chOff x="4170680" y="3119120"/>
              <a:chExt cx="1554481" cy="2123440"/>
            </a:xfrm>
          </p:grpSpPr>
          <p:sp>
            <p:nvSpPr>
              <p:cNvPr id="6" name="정육면체 5">
                <a:extLst>
                  <a:ext uri="{FF2B5EF4-FFF2-40B4-BE49-F238E27FC236}">
                    <a16:creationId xmlns:a16="http://schemas.microsoft.com/office/drawing/2014/main" id="{04CE4703-DAEE-8AF1-BCC4-72D2806CC540}"/>
                  </a:ext>
                </a:extLst>
              </p:cNvPr>
              <p:cNvSpPr/>
              <p:nvPr/>
            </p:nvSpPr>
            <p:spPr>
              <a:xfrm>
                <a:off x="4170680" y="3119120"/>
                <a:ext cx="862764" cy="2123440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7" name="정육면체 6">
                <a:extLst>
                  <a:ext uri="{FF2B5EF4-FFF2-40B4-BE49-F238E27FC236}">
                    <a16:creationId xmlns:a16="http://schemas.microsoft.com/office/drawing/2014/main" id="{BBAB6011-AFB4-EB04-02F5-76938D461948}"/>
                  </a:ext>
                </a:extLst>
              </p:cNvPr>
              <p:cNvSpPr/>
              <p:nvPr/>
            </p:nvSpPr>
            <p:spPr>
              <a:xfrm>
                <a:off x="4480560" y="3225800"/>
                <a:ext cx="777240" cy="1910080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8" name="정육면체 7">
                <a:extLst>
                  <a:ext uri="{FF2B5EF4-FFF2-40B4-BE49-F238E27FC236}">
                    <a16:creationId xmlns:a16="http://schemas.microsoft.com/office/drawing/2014/main" id="{45F7F1A1-536F-F8ED-5BFC-678372B3D292}"/>
                  </a:ext>
                </a:extLst>
              </p:cNvPr>
              <p:cNvSpPr/>
              <p:nvPr/>
            </p:nvSpPr>
            <p:spPr>
              <a:xfrm>
                <a:off x="4809924" y="3364322"/>
                <a:ext cx="696067" cy="1710597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9" name="정육면체 8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5119805" y="3516126"/>
                <a:ext cx="605356" cy="1487673"/>
              </a:xfrm>
              <a:prstGeom prst="cube">
                <a:avLst>
                  <a:gd name="adj" fmla="val 78017"/>
                </a:avLst>
              </a:prstGeom>
              <a:solidFill>
                <a:schemeClr val="bg2">
                  <a:lumMod val="75000"/>
                </a:schemeClr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pic>
          <p:nvPicPr>
            <p:cNvPr id="1026" name="Picture 2" descr="a) A dog's picture from object classification dataset ImageNet; (b) a... |  Download Scientific Diagra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940" y="3067966"/>
              <a:ext cx="880607" cy="88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uild an AI Cat Chaser with Jetson TX1 and Caffe | NVIDIA Technical Blo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755" y="4096403"/>
              <a:ext cx="875919" cy="88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057403" y="3654287"/>
              <a:ext cx="768687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351" dirty="0"/>
                <a:t>DOG</a:t>
              </a:r>
              <a:endParaRPr lang="ko-KR" altLang="en-US" sz="135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7403" y="4660540"/>
              <a:ext cx="768687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351" dirty="0"/>
                <a:t>CAT</a:t>
              </a:r>
              <a:endParaRPr lang="ko-KR" altLang="en-US" sz="1351" dirty="0"/>
            </a:p>
          </p:txBody>
        </p:sp>
        <p:sp>
          <p:nvSpPr>
            <p:cNvPr id="10" name="오른쪽 화살표 9"/>
            <p:cNvSpPr/>
            <p:nvPr/>
          </p:nvSpPr>
          <p:spPr>
            <a:xfrm rot="1654734">
              <a:off x="3978007" y="3709193"/>
              <a:ext cx="244928" cy="189315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58208" y="5150580"/>
              <a:ext cx="768687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1" dirty="0"/>
                <a:t>Network</a:t>
              </a:r>
              <a:endParaRPr lang="ko-KR" altLang="en-US" sz="1351" dirty="0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681080" y="3878690"/>
              <a:ext cx="244928" cy="189315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26010" y="3462314"/>
              <a:ext cx="768687" cy="71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51" u="sng" dirty="0"/>
                <a:t>Output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351" dirty="0"/>
                <a:t>DOG</a:t>
              </a:r>
              <a:endParaRPr lang="ko-KR" altLang="en-US" sz="135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79371" y="5150579"/>
              <a:ext cx="768687" cy="300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1" dirty="0"/>
                <a:t>Dataset</a:t>
              </a:r>
              <a:endParaRPr lang="ko-KR" altLang="en-US" sz="1351" dirty="0"/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3304231" y="4489991"/>
              <a:ext cx="118965" cy="1216005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4883069" y="4489991"/>
              <a:ext cx="118965" cy="1216005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sp>
        <p:nvSpPr>
          <p:cNvPr id="2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4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6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RPN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043494"/>
            <a:ext cx="8791426" cy="2477466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smtClean="0"/>
              <a:t>RPN</a:t>
            </a:r>
            <a:r>
              <a:rPr lang="ko-KR" altLang="en-US" sz="1400" dirty="0" smtClean="0"/>
              <a:t>의 헤드 부분에서는 앵커 내 객체 존재 여부 예측과 앵커의 크기의 조정을 위한 </a:t>
            </a:r>
            <a:r>
              <a:rPr lang="ko-KR" altLang="en-US" sz="1400" dirty="0" err="1" smtClean="0"/>
              <a:t>델타값</a:t>
            </a:r>
            <a:r>
              <a:rPr lang="ko-KR" altLang="en-US" sz="1400" dirty="0" smtClean="0"/>
              <a:t> 예측을 위해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1x1 </a:t>
            </a:r>
            <a:r>
              <a:rPr lang="en-US" altLang="ko-KR" sz="1400" dirty="0" err="1" smtClean="0"/>
              <a:t>Conv</a:t>
            </a:r>
            <a:r>
              <a:rPr lang="en-US" altLang="ko-KR" sz="1400" dirty="0" smtClean="0"/>
              <a:t> layer</a:t>
            </a:r>
            <a:r>
              <a:rPr lang="ko-KR" altLang="en-US" sz="1400" dirty="0" smtClean="0"/>
              <a:t>를 거침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실제 객체의 </a:t>
            </a:r>
            <a:r>
              <a:rPr lang="en-US" altLang="ko-KR" sz="1400" dirty="0" smtClean="0"/>
              <a:t>box</a:t>
            </a:r>
            <a:r>
              <a:rPr lang="ko-KR" altLang="en-US" sz="1400" dirty="0" smtClean="0"/>
              <a:t>와 앵커의 </a:t>
            </a:r>
            <a:r>
              <a:rPr lang="en-US" altLang="ko-KR" sz="1400" dirty="0" err="1" smtClean="0"/>
              <a:t>IoU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70% </a:t>
            </a:r>
            <a:r>
              <a:rPr lang="ko-KR" altLang="en-US" sz="1400" dirty="0" smtClean="0"/>
              <a:t>이상인 경우 객체가 존재하는 것으로 판단하고</a:t>
            </a:r>
            <a:r>
              <a:rPr lang="en-US" altLang="ko-KR" sz="1400" dirty="0" smtClean="0"/>
              <a:t>, 30% </a:t>
            </a:r>
            <a:r>
              <a:rPr lang="ko-KR" altLang="en-US" sz="1400" dirty="0" smtClean="0"/>
              <a:t>이하인 경우 존재하지 않는 것으로 판단하며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그 외의 경우는 학습에서 배제함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Classification</a:t>
            </a:r>
            <a:r>
              <a:rPr lang="ko-KR" altLang="en-US" sz="1400" dirty="0" smtClean="0"/>
              <a:t>은 모든 앵커에 대해 앵커가 해당 좌표에 있을 때 영역 내 객체 존재 여부에 대한 예측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Bounding Box Regression</a:t>
            </a:r>
            <a:r>
              <a:rPr lang="ko-KR" altLang="en-US" sz="1400" dirty="0" smtClean="0"/>
              <a:t>은 좌표 별 앵커의 </a:t>
            </a:r>
            <a:r>
              <a:rPr lang="ko-KR" altLang="en-US" sz="1400" dirty="0" err="1" smtClean="0"/>
              <a:t>조정값을</a:t>
            </a:r>
            <a:r>
              <a:rPr lang="ko-KR" altLang="en-US" sz="1400" dirty="0" smtClean="0"/>
              <a:t> 예측하며 각각 </a:t>
            </a:r>
            <a:r>
              <a:rPr lang="en-US" altLang="ko-KR" sz="1400" dirty="0" smtClean="0"/>
              <a:t>(</a:t>
            </a:r>
            <a:r>
              <a:rPr lang="el-GR" altLang="ko-KR" sz="1400" dirty="0" smtClean="0"/>
              <a:t>Δ</a:t>
            </a:r>
            <a:r>
              <a:rPr lang="ko-KR" altLang="en-US" sz="1400" dirty="0" smtClean="0"/>
              <a:t>중심 </a:t>
            </a:r>
            <a:r>
              <a:rPr lang="en-US" altLang="ko-KR" sz="1400" dirty="0" smtClean="0"/>
              <a:t>x, </a:t>
            </a:r>
            <a:r>
              <a:rPr lang="el-GR" altLang="ko-KR" sz="1400" dirty="0"/>
              <a:t>Δ </a:t>
            </a:r>
            <a:r>
              <a:rPr lang="ko-KR" altLang="en-US" sz="1400" dirty="0" smtClean="0"/>
              <a:t>중심 </a:t>
            </a:r>
            <a:r>
              <a:rPr lang="en-US" altLang="ko-KR" sz="1400" dirty="0" smtClean="0"/>
              <a:t>y, </a:t>
            </a:r>
            <a:r>
              <a:rPr lang="el-GR" altLang="ko-KR" sz="1400" dirty="0"/>
              <a:t>Δ </a:t>
            </a:r>
            <a:r>
              <a:rPr lang="ko-KR" altLang="en-US" sz="1400" dirty="0" smtClean="0"/>
              <a:t>너비</a:t>
            </a:r>
            <a:r>
              <a:rPr lang="en-US" altLang="ko-KR" sz="1400" dirty="0" smtClean="0"/>
              <a:t>, </a:t>
            </a:r>
            <a:r>
              <a:rPr lang="el-GR" altLang="ko-KR" sz="1400" dirty="0"/>
              <a:t>Δ </a:t>
            </a:r>
            <a:r>
              <a:rPr lang="ko-KR" altLang="en-US" sz="1400" dirty="0" smtClean="0"/>
              <a:t>높이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 해당함</a:t>
            </a:r>
            <a:endParaRPr lang="en-US" altLang="ko-KR" sz="1400" dirty="0" smtClean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418436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RPN head</a:t>
            </a:r>
            <a:endParaRPr lang="ko-KR" altLang="en-US" sz="1200" dirty="0"/>
          </a:p>
        </p:txBody>
      </p:sp>
      <p:pic>
        <p:nvPicPr>
          <p:cNvPr id="6146" name="Picture 2" descr="https://blog.kakaocdn.net/dn/K8uiL/btqXLfmm35d/CaYk9K8hMbJy3zrNl9cpk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5" y="989848"/>
            <a:ext cx="5248273" cy="253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머신러닝에서의 IoU(Intersection over Union)란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96" y="1376741"/>
            <a:ext cx="3518803" cy="197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927106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IoU</a:t>
            </a:r>
            <a:r>
              <a:rPr lang="en-US" altLang="ko-KR" sz="1200" dirty="0" smtClean="0"/>
              <a:t> equation</a:t>
            </a:r>
            <a:endParaRPr lang="ko-KR" altLang="en-US" sz="1200" dirty="0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41/56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8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RPN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1025194"/>
            <a:ext cx="8875076" cy="53245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82AAFF"/>
                </a:solidFill>
                <a:latin typeface="Consolas" panose="020B0609020204030204" pitchFamily="49" charset="0"/>
              </a:rPr>
              <a:t>decode_single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boxes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widths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heights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widths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heights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wy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wh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weights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dx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wx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wy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dh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rel_codes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wh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i="1" dirty="0">
                <a:solidFill>
                  <a:srgbClr val="4A4A4A"/>
                </a:solidFill>
                <a:latin typeface="Consolas" panose="020B0609020204030204" pitchFamily="49" charset="0"/>
              </a:rPr>
              <a:t># Prevent sending too large values into </a:t>
            </a:r>
            <a:r>
              <a:rPr lang="en-US" altLang="ko-KR" sz="1000" i="1" dirty="0" err="1">
                <a:solidFill>
                  <a:srgbClr val="4A4A4A"/>
                </a:solidFill>
                <a:latin typeface="Consolas" panose="020B0609020204030204" pitchFamily="49" charset="0"/>
              </a:rPr>
              <a:t>torch.exp</a:t>
            </a:r>
            <a:r>
              <a:rPr lang="en-US" altLang="ko-KR" sz="1000" i="1" dirty="0">
                <a:solidFill>
                  <a:srgbClr val="4A4A4A"/>
                </a:solidFill>
                <a:latin typeface="Consolas" panose="020B0609020204030204" pitchFamily="49" charset="0"/>
              </a:rPr>
              <a:t>()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clamp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bbox_xform_clip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dh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clamp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bbox_xform_clip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dx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widths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heights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ctr_y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widths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pred_h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exp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heights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i="1" dirty="0">
                <a:solidFill>
                  <a:srgbClr val="4A4A4A"/>
                </a:solidFill>
                <a:latin typeface="Consolas" panose="020B0609020204030204" pitchFamily="49" charset="0"/>
              </a:rPr>
              <a:t># Distance from center to box's corner.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c_to_c_h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c_to_c_w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pred_w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pred_boxes1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pred_boxes2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pred_boxes3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c_to_c_w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pred_boxes4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pred_ctr_y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c_to_c_h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pred_boxes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stack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pred_boxes1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pred_boxes2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pred_boxes3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pred_boxes4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dim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flatten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pred_boxes</a:t>
            </a:r>
            <a:endParaRPr lang="en-US" altLang="ko-KR" sz="1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42/56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0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err="1" smtClean="0">
                <a:latin typeface="Times New Roman" panose="02020603050405020304" pitchFamily="18" charset="0"/>
              </a:rPr>
              <a:t>RoI</a:t>
            </a:r>
            <a:r>
              <a:rPr lang="en-US" altLang="ko-KR" sz="2700" b="1" dirty="0" smtClean="0">
                <a:latin typeface="Times New Roman" panose="02020603050405020304" pitchFamily="18" charset="0"/>
              </a:rPr>
              <a:t> Pooling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22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218115" y="4043494"/>
            <a:ext cx="8791426" cy="2477466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Pooling</a:t>
            </a:r>
            <a:r>
              <a:rPr lang="ko-KR" altLang="en-US" sz="1400" dirty="0" smtClean="0"/>
              <a:t>이 일어나는 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head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에서 출력된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박스로 </a:t>
            </a:r>
            <a:r>
              <a:rPr lang="ko-KR" altLang="en-US" sz="1400" dirty="0" err="1" smtClean="0"/>
              <a:t>피쳐맵에서</a:t>
            </a:r>
            <a:r>
              <a:rPr lang="ko-KR" altLang="en-US" sz="1400" dirty="0" smtClean="0"/>
              <a:t> 실제로 객체가 존재하는 영역을 추출하여 객체 각각에 대한 동일한 크기의 </a:t>
            </a:r>
            <a:r>
              <a:rPr lang="ko-KR" altLang="en-US" sz="1400" dirty="0" err="1" smtClean="0"/>
              <a:t>피쳐맵을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FPN</a:t>
            </a:r>
            <a:r>
              <a:rPr lang="ko-KR" altLang="en-US" sz="1400" dirty="0" smtClean="0"/>
              <a:t>을 사용하는 경우 </a:t>
            </a:r>
            <a:r>
              <a:rPr lang="en-US" altLang="ko-KR" sz="1400" dirty="0" smtClean="0"/>
              <a:t>Multi Scale 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Align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Pooling</a:t>
            </a:r>
            <a:r>
              <a:rPr lang="ko-KR" altLang="en-US" sz="1400" dirty="0" smtClean="0"/>
              <a:t>을 통해 </a:t>
            </a:r>
            <a:r>
              <a:rPr lang="ko-KR" altLang="en-US" sz="1400" dirty="0" err="1" smtClean="0"/>
              <a:t>백본의</a:t>
            </a:r>
            <a:r>
              <a:rPr lang="ko-KR" altLang="en-US" sz="1400" dirty="0" smtClean="0"/>
              <a:t> 각 레이어에서 나온 </a:t>
            </a:r>
            <a:r>
              <a:rPr lang="ko-KR" altLang="en-US" sz="1400" dirty="0" err="1" smtClean="0"/>
              <a:t>피쳐들</a:t>
            </a:r>
            <a:r>
              <a:rPr lang="ko-KR" altLang="en-US" sz="1400" dirty="0" smtClean="0"/>
              <a:t> 개별로 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풀링을</a:t>
            </a:r>
            <a:r>
              <a:rPr lang="ko-KR" altLang="en-US" sz="1400" dirty="0" smtClean="0"/>
              <a:t> 진행해 결합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Pooling</a:t>
            </a:r>
            <a:r>
              <a:rPr lang="ko-KR" altLang="en-US" sz="1400" dirty="0" smtClean="0"/>
              <a:t> 결과를 바탕으로 객체의 클래스 예측과 박스 예측을 진행하여 최종 출력 생성</a:t>
            </a:r>
            <a:endParaRPr lang="en-US" altLang="ko-KR" sz="1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5" y="1447601"/>
            <a:ext cx="4042377" cy="14885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20223" y="2281805"/>
            <a:ext cx="1853967" cy="773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1038232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Faster R-CNN with FPN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2CA3CA-80AF-04DD-29B3-E202ADD0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335" y="940722"/>
            <a:ext cx="4907206" cy="2760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5032595" y="3528746"/>
            <a:ext cx="276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RoI</a:t>
            </a:r>
            <a:r>
              <a:rPr lang="en-US" altLang="ko-KR" sz="1200" dirty="0" smtClean="0"/>
              <a:t> Pooling</a:t>
            </a:r>
            <a:endParaRPr lang="ko-KR" altLang="en-US" sz="1200" dirty="0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43/56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2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2347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err="1" smtClean="0">
                <a:latin typeface="Times New Roman" panose="02020603050405020304" pitchFamily="18" charset="0"/>
              </a:rPr>
              <a:t>RoI</a:t>
            </a:r>
            <a:r>
              <a:rPr lang="en-US" altLang="ko-KR" sz="2700" b="1" dirty="0" smtClean="0">
                <a:latin typeface="Times New Roman" panose="02020603050405020304" pitchFamily="18" charset="0"/>
              </a:rPr>
              <a:t> Pooling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4465" y="1076629"/>
            <a:ext cx="887507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collections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OrderedDict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ops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MultiScaleRoIAlign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featmap_names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'],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output_size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                    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sampling_ratio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OrderedDict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']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']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:]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[:,: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image_sizes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output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image_sizes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-------------------------------------------------------------------------------------------------------</a:t>
            </a: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([[ 74.1230, 3.4544, 239.8461, 56.5513],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      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158.5189, 1.4989, 209.6410, 59.2358],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      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214.2066, 255.4947, 291.0054, 293.6557]])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torch.Size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([3, 256, 7, 7])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torch.Size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([3, 12544])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44/56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Loss Function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134465" y="1300895"/>
            <a:ext cx="8875081" cy="311171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4652489"/>
            <a:ext cx="8875076" cy="1781089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 smtClean="0"/>
              <a:t>Pytorch</a:t>
            </a:r>
            <a:r>
              <a:rPr lang="ko-KR" altLang="en-US" sz="1400" dirty="0" smtClean="0"/>
              <a:t>에서는 객체 탐지 모델들은 학습 중 </a:t>
            </a:r>
            <a:r>
              <a:rPr lang="en-US" altLang="ko-KR" sz="1400" dirty="0" smtClean="0"/>
              <a:t>loss</a:t>
            </a:r>
            <a:r>
              <a:rPr lang="ko-KR" altLang="en-US" sz="1400" dirty="0" smtClean="0"/>
              <a:t>를 계산하는 부분이 모델 내에 존재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모델에 이미지만을 넣으면 </a:t>
            </a:r>
            <a:r>
              <a:rPr lang="en-US" altLang="ko-KR" sz="1400" dirty="0" smtClean="0"/>
              <a:t>prediction</a:t>
            </a:r>
            <a:r>
              <a:rPr lang="ko-KR" altLang="en-US" sz="1400" dirty="0" smtClean="0"/>
              <a:t>을 출력하고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이미지와 </a:t>
            </a:r>
            <a:r>
              <a:rPr lang="ko-KR" altLang="en-US" sz="1400" dirty="0" err="1" smtClean="0"/>
              <a:t>정답값을</a:t>
            </a:r>
            <a:r>
              <a:rPr lang="ko-KR" altLang="en-US" sz="1400" dirty="0" smtClean="0"/>
              <a:t> 입력하면 학습하여 </a:t>
            </a:r>
            <a:r>
              <a:rPr lang="en-US" altLang="ko-KR" sz="1400" dirty="0" smtClean="0"/>
              <a:t>loss </a:t>
            </a:r>
            <a:r>
              <a:rPr lang="ko-KR" altLang="en-US" sz="1400" dirty="0" smtClean="0"/>
              <a:t>값을 출력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Faster RCNN </a:t>
            </a:r>
            <a:r>
              <a:rPr lang="ko-KR" altLang="en-US" sz="1400" dirty="0" smtClean="0"/>
              <a:t>모델에는 </a:t>
            </a:r>
            <a:r>
              <a:rPr lang="en-US" altLang="ko-KR" sz="1400" dirty="0" err="1" smtClean="0"/>
              <a:t>loss_classifier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loss_box_reg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loss_objectness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loss_rpn_box_reg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의 총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loss</a:t>
            </a:r>
            <a:r>
              <a:rPr lang="ko-KR" altLang="en-US" sz="1400" dirty="0" smtClean="0"/>
              <a:t>가 존재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이중 </a:t>
            </a:r>
            <a:r>
              <a:rPr lang="en-US" altLang="ko-KR" sz="1400" dirty="0" err="1" smtClean="0"/>
              <a:t>loss_objectness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loss_rpn_box_reg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에서 계산되는 </a:t>
            </a:r>
            <a:r>
              <a:rPr lang="en-US" altLang="ko-KR" sz="1400" dirty="0" smtClean="0"/>
              <a:t>loss</a:t>
            </a:r>
            <a:r>
              <a:rPr lang="ko-KR" altLang="en-US" sz="1400" dirty="0" smtClean="0"/>
              <a:t>이고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loss_classifier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loss_box_reg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RoI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head</a:t>
            </a:r>
            <a:r>
              <a:rPr lang="ko-KR" altLang="en-US" sz="1400" dirty="0" smtClean="0"/>
              <a:t>에서 계산되는 </a:t>
            </a:r>
            <a:r>
              <a:rPr lang="en-US" altLang="ko-KR" sz="1400" dirty="0" smtClean="0"/>
              <a:t>loss</a:t>
            </a:r>
            <a:endParaRPr lang="en-US" altLang="ko-KR" sz="1400" dirty="0"/>
          </a:p>
        </p:txBody>
      </p:sp>
      <p:sp>
        <p:nvSpPr>
          <p:cNvPr id="3" name="직사각형 2"/>
          <p:cNvSpPr/>
          <p:nvPr/>
        </p:nvSpPr>
        <p:spPr>
          <a:xfrm>
            <a:off x="154617" y="1300895"/>
            <a:ext cx="88750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./data/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transform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PILToTensor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           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ConvertImageDtype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trainset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trainset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sample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unsqueeze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target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fasterrcnn_resnet50_fpn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losses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B2CCD6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losses</a:t>
            </a:r>
            <a:r>
              <a:rPr lang="en-US" altLang="ko-KR" sz="12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keys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()))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loss_classifier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loss_box_reg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loss_objectness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loss_rpn_box_reg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45/56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Loss Function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4" y="1145923"/>
            <a:ext cx="4219421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smtClean="0"/>
              <a:t>RPN</a:t>
            </a:r>
            <a:r>
              <a:rPr lang="ko-KR" altLang="en-US" sz="1400" dirty="0" smtClean="0"/>
              <a:t>에서는 </a:t>
            </a:r>
            <a:r>
              <a:rPr lang="en-US" altLang="ko-KR" sz="1400" dirty="0" err="1" smtClean="0"/>
              <a:t>loss_objectness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loss_rpn_box_reg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가 계산됨 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RPN</a:t>
            </a:r>
            <a:r>
              <a:rPr lang="ko-KR" altLang="en-US" sz="1400" dirty="0" smtClean="0"/>
              <a:t>에서는 객체가 존재하는 위치에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박스를 칠 수 있도록 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loss_objectness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이 생성한 박스 위치에 실제 객체 존재 여부 결과에 대한 </a:t>
            </a:r>
            <a:r>
              <a:rPr lang="en-US" altLang="ko-KR" sz="1400" dirty="0" smtClean="0"/>
              <a:t>loss</a:t>
            </a:r>
          </a:p>
          <a:p>
            <a:pPr>
              <a:lnSpc>
                <a:spcPct val="100000"/>
              </a:lnSpc>
            </a:pPr>
            <a:r>
              <a:rPr lang="en-US" altLang="ko-KR" sz="1400" dirty="0" err="1"/>
              <a:t>loss_objectness</a:t>
            </a:r>
            <a:r>
              <a:rPr lang="ko-KR" altLang="en-US" sz="1400" dirty="0"/>
              <a:t>는 </a:t>
            </a:r>
            <a:r>
              <a:rPr lang="en-US" altLang="ko-KR" sz="1400" dirty="0"/>
              <a:t>Binary Cross Entropy</a:t>
            </a:r>
            <a:r>
              <a:rPr lang="ko-KR" altLang="en-US" sz="1400" dirty="0"/>
              <a:t>를 이용해 </a:t>
            </a:r>
            <a:r>
              <a:rPr lang="ko-KR" altLang="en-US" sz="1400" dirty="0" smtClean="0"/>
              <a:t>계산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loss_rpn_box_reg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이 생성한 박스와 실제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박스의 차이에 대한 </a:t>
            </a:r>
            <a:r>
              <a:rPr lang="en-US" altLang="ko-KR" sz="1400" dirty="0" smtClean="0"/>
              <a:t>loss</a:t>
            </a:r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loss_rpn_box_reg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Smooth L1 loss</a:t>
            </a:r>
            <a:r>
              <a:rPr lang="ko-KR" altLang="en-US" sz="1400" dirty="0" smtClean="0"/>
              <a:t>를 이용하여 계산</a:t>
            </a:r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65123" y="1693368"/>
                <a:ext cx="4409284" cy="52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16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1693368"/>
                <a:ext cx="4409284" cy="529889"/>
              </a:xfrm>
              <a:prstGeom prst="rect">
                <a:avLst/>
              </a:prstGeom>
              <a:blipFill>
                <a:blip r:embed="rId3"/>
                <a:stretch>
                  <a:fillRect l="-1245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79724" y="1246591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Binary Cross Entropy with Logit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79724" y="2438483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Smooth L1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65123" y="2884605"/>
                <a:ext cx="4266874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2884605"/>
                <a:ext cx="4266874" cy="639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7661" b="9838"/>
          <a:stretch/>
        </p:blipFill>
        <p:spPr>
          <a:xfrm>
            <a:off x="6979639" y="3993159"/>
            <a:ext cx="1942637" cy="1543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754" r="3269" b="11605"/>
          <a:stretch/>
        </p:blipFill>
        <p:spPr>
          <a:xfrm>
            <a:off x="4672668" y="4036916"/>
            <a:ext cx="2206305" cy="14746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0419" y="5504981"/>
            <a:ext cx="2130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Binary Cross Entropy with Logit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013199" y="5504981"/>
            <a:ext cx="1909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Smooth L1</a:t>
            </a:r>
            <a:endParaRPr lang="ko-KR" altLang="en-US" sz="1200" dirty="0"/>
          </a:p>
        </p:txBody>
      </p:sp>
      <p:sp>
        <p:nvSpPr>
          <p:cNvPr id="19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46/56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8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Loss Function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4" y="1145923"/>
            <a:ext cx="4219421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 smtClean="0"/>
              <a:t>RoI</a:t>
            </a:r>
            <a:r>
              <a:rPr lang="ko-KR" altLang="en-US" sz="1400" dirty="0" smtClean="0"/>
              <a:t>에서는 </a:t>
            </a:r>
            <a:r>
              <a:rPr lang="en-US" altLang="ko-KR" sz="1400" dirty="0" err="1" smtClean="0"/>
              <a:t>loss_classifier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loss_box_reg</a:t>
            </a:r>
            <a:r>
              <a:rPr lang="ko-KR" altLang="en-US" sz="1400" dirty="0" smtClean="0"/>
              <a:t>가 계산됨 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RoI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과 </a:t>
            </a:r>
            <a:r>
              <a:rPr lang="ko-KR" altLang="en-US" sz="1400" dirty="0" err="1" smtClean="0"/>
              <a:t>피쳐로부터</a:t>
            </a:r>
            <a:r>
              <a:rPr lang="ko-KR" altLang="en-US" sz="1400" dirty="0" smtClean="0"/>
              <a:t> 이미지 내 모든 객체에 대해 분류를 진행하고 박스를 출력함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loss_classifier</a:t>
            </a:r>
            <a:r>
              <a:rPr lang="ko-KR" altLang="en-US" sz="1400" dirty="0" smtClean="0"/>
              <a:t>는 </a:t>
            </a:r>
            <a:r>
              <a:rPr lang="ko-KR" altLang="en-US" sz="1400" dirty="0" err="1" smtClean="0"/>
              <a:t>객체별</a:t>
            </a:r>
            <a:r>
              <a:rPr lang="ko-KR" altLang="en-US" sz="1400" dirty="0" smtClean="0"/>
              <a:t> 최종 출력한 클래스에 대한 </a:t>
            </a:r>
            <a:r>
              <a:rPr lang="en-US" altLang="ko-KR" sz="1400" dirty="0" smtClean="0"/>
              <a:t>loss</a:t>
            </a:r>
          </a:p>
          <a:p>
            <a:pPr>
              <a:lnSpc>
                <a:spcPct val="100000"/>
              </a:lnSpc>
            </a:pPr>
            <a:r>
              <a:rPr lang="en-US" altLang="ko-KR" sz="1400" dirty="0" err="1"/>
              <a:t>loss_classifier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Cross Entropy</a:t>
            </a:r>
            <a:r>
              <a:rPr lang="ko-KR" altLang="en-US" sz="1400" dirty="0"/>
              <a:t>를 이용해 </a:t>
            </a:r>
            <a:r>
              <a:rPr lang="ko-KR" altLang="en-US" sz="1400" dirty="0" smtClean="0"/>
              <a:t>계산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loss_box_reg</a:t>
            </a:r>
            <a:r>
              <a:rPr lang="ko-KR" altLang="en-US" sz="1400" dirty="0" smtClean="0"/>
              <a:t>는 </a:t>
            </a:r>
            <a:r>
              <a:rPr lang="ko-KR" altLang="en-US" sz="1400" dirty="0" err="1" smtClean="0"/>
              <a:t>피쳐맵에</a:t>
            </a:r>
            <a:r>
              <a:rPr lang="ko-KR" altLang="en-US" sz="1400" dirty="0" smtClean="0"/>
              <a:t> 대해 </a:t>
            </a:r>
            <a:r>
              <a:rPr lang="en-US" altLang="ko-KR" sz="1400" dirty="0" smtClean="0"/>
              <a:t>RPN</a:t>
            </a:r>
            <a:r>
              <a:rPr lang="ko-KR" altLang="en-US" sz="1400" dirty="0" smtClean="0"/>
              <a:t>이 생성한 박스를 실제 이미지 크기에 맞도록 조정하여 출력한 최종 결과에 대한 </a:t>
            </a:r>
            <a:r>
              <a:rPr lang="en-US" altLang="ko-KR" sz="1400" dirty="0" smtClean="0"/>
              <a:t>loss</a:t>
            </a:r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loss_box_reg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Smooth L1 loss</a:t>
            </a:r>
            <a:r>
              <a:rPr lang="ko-KR" altLang="en-US" sz="1400" dirty="0" smtClean="0"/>
              <a:t>를 이용하여 계산</a:t>
            </a:r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65123" y="1693368"/>
                <a:ext cx="2181046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𝑙𝑠𝑠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1693368"/>
                <a:ext cx="2181046" cy="692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479724" y="1246591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9724" y="2438483"/>
            <a:ext cx="358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Smooth L1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123" y="2884605"/>
                <a:ext cx="4266874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𝑏𝑜𝑥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𝑏𝑒𝑡𝑎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𝑏𝑒𝑡𝑎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23" y="2884605"/>
                <a:ext cx="4266874" cy="639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7661" b="9838"/>
          <a:stretch/>
        </p:blipFill>
        <p:spPr>
          <a:xfrm>
            <a:off x="6979639" y="3993159"/>
            <a:ext cx="1942637" cy="15435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2754" r="3269" b="11605"/>
          <a:stretch/>
        </p:blipFill>
        <p:spPr>
          <a:xfrm>
            <a:off x="4672668" y="4036916"/>
            <a:ext cx="2206305" cy="14746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10419" y="5504981"/>
            <a:ext cx="2130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Binary Cross Entropy with Logit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7013199" y="5504981"/>
            <a:ext cx="1909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Smooth L1</a:t>
            </a:r>
            <a:endParaRPr lang="ko-KR" altLang="en-US" sz="120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47/56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Annotation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337109" y="1569342"/>
            <a:ext cx="4672438" cy="3781776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4320100" y="1648811"/>
            <a:ext cx="4706455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# Compatible with PASCAL Annotation Version </a:t>
            </a:r>
            <a:r>
              <a:rPr lang="en-US" altLang="ko-KR" sz="9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1.00</a:t>
            </a:r>
          </a:p>
          <a:p>
            <a:endParaRPr lang="en-US" altLang="ko-KR" sz="9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Image filename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PNGImages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/FudanPed00001.png"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Image size (X 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 Y x C)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559 x 536 x 3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Database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"The Penn-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Fudan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-Pedestrian Database"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Objects with ground truth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2 { 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 }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# Note there may be some objects not included in the ground truth list for they are severe-occluded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# or have very small size.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# Top left pixel co-ordinates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(1, 1)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# Details for pedestrian 1 ("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Original label for object 1 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Bounding box for object 1 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 (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 - (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(160, 182) - (302, 431)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Pixel mask for object 1 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PedMasks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/FudanPed00001_mask.png"</a:t>
            </a:r>
          </a:p>
          <a:p>
            <a:endParaRPr lang="en-US" altLang="ko-KR" sz="9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# Details for pedestrian 2 ("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Original label for object 2 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Bounding box for object 2 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 (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 - (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(420, 171) - (535, 486)</a:t>
            </a:r>
          </a:p>
          <a:p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Pixel mask for object 2 "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PASpersonWalking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" : 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PedMasks</a:t>
            </a:r>
            <a:r>
              <a:rPr lang="en-US" altLang="ko-KR" sz="900" dirty="0">
                <a:solidFill>
                  <a:schemeClr val="bg1"/>
                </a:solidFill>
                <a:latin typeface="Consolas" panose="020B0609020204030204" pitchFamily="49" charset="0"/>
              </a:rPr>
              <a:t>/FudanPed00001_mask.png"</a:t>
            </a: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1145923"/>
            <a:ext cx="4057316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/>
              <a:t>객체 탐지 모델 학습 시 모델에게 전달할 </a:t>
            </a:r>
            <a:r>
              <a:rPr lang="ko-KR" altLang="en-US" sz="1400" dirty="0" err="1"/>
              <a:t>바운딩</a:t>
            </a:r>
            <a:r>
              <a:rPr lang="ko-KR" altLang="en-US" sz="1400" dirty="0"/>
              <a:t> 박스에 대한 정답 또한 필요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이미지에 대한 정보들과 영역의 크기나 박스의 좌표 등의 정보를 담고 있는 파일을 </a:t>
            </a:r>
            <a:r>
              <a:rPr lang="ko-KR" altLang="en-US" sz="1400" dirty="0" err="1"/>
              <a:t>어노테이션이라</a:t>
            </a:r>
            <a:r>
              <a:rPr lang="ko-KR" altLang="en-US" sz="1400" dirty="0"/>
              <a:t> 칭함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객체탐지</a:t>
            </a:r>
            <a:r>
              <a:rPr lang="ko-KR" altLang="en-US" sz="1400" dirty="0" smtClean="0"/>
              <a:t> 시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어노테이션을</a:t>
            </a:r>
            <a:r>
              <a:rPr lang="ko-KR" altLang="en-US" sz="1400" dirty="0"/>
              <a:t> 읽어 필요한 정보를 추출하여 </a:t>
            </a:r>
            <a:r>
              <a:rPr lang="ko-KR" altLang="en-US" sz="1400" dirty="0" smtClean="0"/>
              <a:t>모델에게 제공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err="1" smtClean="0"/>
              <a:t>어노테이션은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데이텃셋과</a:t>
            </a:r>
            <a:r>
              <a:rPr lang="ko-KR" altLang="en-US" sz="1400" dirty="0" smtClean="0"/>
              <a:t> 태스크에 따라 다양한 포맷을 가질 수 있음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주로 이미지 경로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 사이즈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 내 객체 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객체 별 </a:t>
            </a:r>
            <a:r>
              <a:rPr lang="ko-KR" altLang="en-US" sz="1400" dirty="0" err="1" smtClean="0"/>
              <a:t>클래스명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객체 별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 좌표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등의 정보를 포함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48/56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7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Dataset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4437548" y="1145923"/>
            <a:ext cx="4647730" cy="50954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obj_ids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2AAFF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nonzero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pos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xmin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ymin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xmax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ymax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0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as_tensor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float32</a:t>
            </a:r>
            <a:r>
              <a:rPr lang="en-US" altLang="ko-KR" sz="10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labels </a:t>
            </a:r>
            <a:r>
              <a:rPr lang="en-US" altLang="ko-KR" sz="10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ones</a:t>
            </a:r>
            <a:r>
              <a:rPr lang="en-US" altLang="ko-KR" sz="10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 smtClean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masks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as_tensor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uint8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area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[:,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 smtClean="0">
                <a:solidFill>
                  <a:srgbClr val="EEFFFF"/>
                </a:solidFill>
                <a:latin typeface="Consolas" panose="020B0609020204030204" pitchFamily="49" charset="0"/>
              </a:rPr>
              <a:t>iscrowd</a:t>
            </a:r>
            <a:r>
              <a:rPr lang="en-US" altLang="ko-KR" sz="1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zeros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num_objs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int64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{}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boxes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labels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masks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image_id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area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area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["</a:t>
            </a:r>
            <a:r>
              <a:rPr lang="en-US" altLang="ko-KR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iscrowd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"]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iscrowd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is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not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endParaRPr lang="en-US" altLang="ko-KR" sz="10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1145923"/>
            <a:ext cx="4057316" cy="42051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smtClean="0"/>
              <a:t>객체 탐지 </a:t>
            </a:r>
            <a:r>
              <a:rPr lang="ko-KR" altLang="en-US" sz="1400" dirty="0" err="1" smtClean="0"/>
              <a:t>데이터셋은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어노테이션에서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 등 정보를 추출해 모델에게 전달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Pytorch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내 객체 탐지 모델은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안의 </a:t>
            </a:r>
            <a:r>
              <a:rPr lang="en-US" altLang="ko-KR" sz="1400" dirty="0" smtClean="0"/>
              <a:t>[“boxes”]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 정보로</a:t>
            </a:r>
            <a:r>
              <a:rPr lang="en-US" altLang="ko-KR" sz="1400" dirty="0" smtClean="0"/>
              <a:t>, [“labels”] </a:t>
            </a:r>
            <a:r>
              <a:rPr lang="ko-KR" altLang="en-US" sz="1400" dirty="0" smtClean="0"/>
              <a:t>정보를 객체의 클래스 정보로 인식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[“</a:t>
            </a:r>
            <a:r>
              <a:rPr lang="en-US" altLang="ko-KR" sz="1400" dirty="0" err="1" smtClean="0"/>
              <a:t>image_id</a:t>
            </a:r>
            <a:r>
              <a:rPr lang="en-US" altLang="ko-KR" sz="1400" dirty="0" smtClean="0"/>
              <a:t>”]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[“area”] </a:t>
            </a:r>
            <a:r>
              <a:rPr lang="ko-KR" altLang="en-US" sz="1400" dirty="0" smtClean="0"/>
              <a:t>등은 부가적인 정보로 모델에게 추가적인 정보를 줄 때 사용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이미지에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어그멘테이션을</a:t>
            </a:r>
            <a:r>
              <a:rPr lang="ko-KR" altLang="en-US" sz="1400" dirty="0" smtClean="0"/>
              <a:t> 적용할 때 이미지의 변화에 맞게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 정보도 대응해야 하기 때문에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또한 </a:t>
            </a:r>
            <a:r>
              <a:rPr lang="en-US" altLang="ko-KR" sz="1400" dirty="0" smtClean="0"/>
              <a:t>transform</a:t>
            </a:r>
            <a:r>
              <a:rPr lang="ko-KR" altLang="en-US" sz="1400" dirty="0" smtClean="0"/>
              <a:t>에 같이 입력</a:t>
            </a:r>
            <a:endParaRPr lang="en-US" altLang="ko-KR" sz="1400" dirty="0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49/56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3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441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Augmentation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721694" y="1145924"/>
            <a:ext cx="4571999" cy="346512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transforms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h_flip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RandomHorizontalFlip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./data/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PennFudanPed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trainset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trainset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new_sample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new_target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h_flip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new_target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200" dirty="0" smtClean="0">
                <a:solidFill>
                  <a:srgbClr val="89DDFF"/>
                </a:solidFill>
                <a:latin typeface="Consolas" panose="020B0609020204030204" pitchFamily="49" charset="0"/>
              </a:rPr>
              <a:t>'])</a:t>
            </a:r>
          </a:p>
          <a:p>
            <a:endParaRPr lang="en-US" altLang="ko-KR" sz="1200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---------------------------------------------------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tensor([[159., 181., 301., 430.],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     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419., 170., 534., 485.]])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([[258., 181., 400., 430.], </a:t>
            </a:r>
            <a:endParaRPr lang="en-US" altLang="ko-KR" sz="1200" dirty="0" smtClean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      [ 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25., 170., 140., 485.]])</a:t>
            </a:r>
            <a:endParaRPr lang="en-US" altLang="ko-KR" sz="1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34465" y="5016617"/>
            <a:ext cx="8783032" cy="136740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smtClean="0"/>
              <a:t>이미지의 변화에 대응해 </a:t>
            </a:r>
            <a:r>
              <a:rPr lang="ko-KR" altLang="en-US" sz="1400" dirty="0" err="1" smtClean="0"/>
              <a:t>바운딩</a:t>
            </a:r>
            <a:r>
              <a:rPr lang="ko-KR" altLang="en-US" sz="1400" dirty="0" smtClean="0"/>
              <a:t> 박스 좌표도 옮기기 위해 </a:t>
            </a:r>
            <a:r>
              <a:rPr lang="ko-KR" altLang="en-US" sz="1400" dirty="0" err="1" smtClean="0"/>
              <a:t>객체탐지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transform </a:t>
            </a:r>
            <a:r>
              <a:rPr lang="ko-KR" altLang="en-US" sz="1400" dirty="0" smtClean="0"/>
              <a:t>모듈 사용</a:t>
            </a:r>
            <a:endParaRPr lang="en-US" altLang="ko-KR" sz="1400" dirty="0" smtClean="0"/>
          </a:p>
          <a:p>
            <a:pPr>
              <a:lnSpc>
                <a:spcPct val="100000"/>
              </a:lnSpc>
            </a:pPr>
            <a:r>
              <a:rPr lang="en-US" altLang="ko-KR" sz="1400" dirty="0" err="1" smtClean="0"/>
              <a:t>transfrom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함수에 이미지와 </a:t>
            </a:r>
            <a:r>
              <a:rPr lang="en-US" altLang="ko-KR" sz="1400" dirty="0" smtClean="0"/>
              <a:t>target</a:t>
            </a:r>
            <a:r>
              <a:rPr lang="ko-KR" altLang="en-US" sz="1400" dirty="0" smtClean="0"/>
              <a:t>을 같이 입력하면 이미지에 대응해 박스도 변화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64" y="1145923"/>
            <a:ext cx="1803392" cy="1732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665" y="2878487"/>
            <a:ext cx="1803392" cy="17325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3558" y="2602869"/>
            <a:ext cx="162598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200" dirty="0" smtClean="0"/>
              <a:t>원본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이미지와 박스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383558" y="4258005"/>
            <a:ext cx="162598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200" dirty="0" smtClean="0"/>
              <a:t>바뀐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이미지와 박스</a:t>
            </a:r>
            <a:endParaRPr lang="ko-KR" altLang="en-US" sz="1200" dirty="0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50/56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9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291487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Object </a:t>
            </a:r>
            <a:r>
              <a:rPr lang="en-US" altLang="ko-KR" sz="2700" b="1" dirty="0">
                <a:latin typeface="Times New Roman" panose="02020603050405020304" pitchFamily="18" charset="0"/>
              </a:rPr>
              <a:t>Detection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5376"/>
            <a:ext cx="9144003" cy="420519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객체 탐지</a:t>
            </a:r>
            <a:r>
              <a:rPr lang="en-US" altLang="ko-KR" sz="1400" dirty="0">
                <a:latin typeface="Times New Roman" panose="02020603050405020304" pitchFamily="18" charset="0"/>
              </a:rPr>
              <a:t>(Object Detection)</a:t>
            </a:r>
            <a:r>
              <a:rPr lang="ko-KR" altLang="en-US" sz="1400" dirty="0">
                <a:latin typeface="Times New Roman" panose="02020603050405020304" pitchFamily="18" charset="0"/>
              </a:rPr>
              <a:t>은 이미지 내 물체의 위치를 탐지하고 인식하는 문제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/>
              <a:t>객체 탐지를 위해서는 이미지</a:t>
            </a:r>
            <a:r>
              <a:rPr lang="en-US" altLang="ko-KR" sz="1400" dirty="0"/>
              <a:t>,</a:t>
            </a:r>
            <a:r>
              <a:rPr lang="ko-KR" altLang="en-US" sz="1400" dirty="0"/>
              <a:t> 모델</a:t>
            </a:r>
            <a:r>
              <a:rPr lang="en-US" altLang="ko-KR" sz="1400" dirty="0"/>
              <a:t>, </a:t>
            </a:r>
            <a:r>
              <a:rPr lang="ko-KR" altLang="en-US" sz="1400" dirty="0"/>
              <a:t>라벨에 더하여 이미지 내 객체의 위치 정보를 담고 있는 박스 정보가 필요</a:t>
            </a:r>
            <a:endParaRPr lang="en-US" altLang="ko-KR" sz="1400" dirty="0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/>
              <a:t>객체 탐지에서는 오브젝트의 영역을 제안하는 과정과 제안된 영역 내 오브젝트를 분류하는 과정을 포함</a:t>
            </a:r>
            <a:endParaRPr lang="en-US" altLang="ko-KR" sz="1400" dirty="0"/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/>
              <a:t>앞선 분류 문제의 학습에서 달라지는 점들을 중점적으로 객체 탐지 태스크를 진행</a:t>
            </a:r>
            <a:endParaRPr lang="en-US" altLang="ko-KR" sz="14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638578" y="2915826"/>
            <a:ext cx="7866857" cy="2454291"/>
            <a:chOff x="1037365" y="2852332"/>
            <a:chExt cx="10489143" cy="3272385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3693049" y="3054292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002929" y="3160972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332293" y="3299494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464217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67242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60792" y="5724435"/>
              <a:ext cx="1221560" cy="40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1" dirty="0"/>
                <a:t>Network</a:t>
              </a:r>
              <a:endParaRPr lang="ko-KR" altLang="en-US" sz="1351" dirty="0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309968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59513" y="5724437"/>
              <a:ext cx="1024913" cy="40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1" dirty="0"/>
                <a:t>Dataset</a:t>
              </a:r>
              <a:endParaRPr lang="ko-KR" altLang="en-US" sz="1351" dirty="0"/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1992660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6302217" y="2919840"/>
              <a:ext cx="158621" cy="546896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65" y="3570153"/>
              <a:ext cx="2003777" cy="1500899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>
              <a:off x="3203810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09534" y="4939701"/>
              <a:ext cx="153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Feature map</a:t>
              </a:r>
              <a:endParaRPr lang="ko-KR" altLang="en-US" sz="1200" dirty="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6340343" y="4519539"/>
              <a:ext cx="1729237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8" name="오른쪽 화살표 27"/>
            <p:cNvSpPr/>
            <p:nvPr/>
          </p:nvSpPr>
          <p:spPr>
            <a:xfrm>
              <a:off x="64239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6869806" y="2852332"/>
              <a:ext cx="478668" cy="1267739"/>
            </a:xfrm>
            <a:prstGeom prst="cube">
              <a:avLst>
                <a:gd name="adj" fmla="val 78017"/>
              </a:avLst>
            </a:prstGeom>
            <a:solidFill>
              <a:srgbClr val="FFFEF6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20" name="평행 사변형 19"/>
            <p:cNvSpPr/>
            <p:nvPr/>
          </p:nvSpPr>
          <p:spPr>
            <a:xfrm rot="5400000" flipV="1">
              <a:off x="6972749" y="3342266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1" name="평행 사변형 30"/>
            <p:cNvSpPr/>
            <p:nvPr/>
          </p:nvSpPr>
          <p:spPr>
            <a:xfrm rot="5400000" flipV="1">
              <a:off x="6925891" y="3520658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5294" y="4105880"/>
              <a:ext cx="1991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Region Proposal</a:t>
              </a:r>
              <a:endParaRPr lang="ko-KR" altLang="en-US" sz="1200" b="1" dirty="0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76640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8170723" y="3430908"/>
              <a:ext cx="604299" cy="1489133"/>
              <a:chOff x="6869806" y="2852332"/>
              <a:chExt cx="478668" cy="1267739"/>
            </a:xfrm>
          </p:grpSpPr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6869806" y="2852332"/>
                <a:ext cx="478668" cy="1267739"/>
              </a:xfrm>
              <a:prstGeom prst="cube">
                <a:avLst>
                  <a:gd name="adj" fmla="val 78017"/>
                </a:avLst>
              </a:prstGeom>
              <a:solidFill>
                <a:schemeClr val="tx1"/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 rot="5400000" flipV="1">
                <a:off x="6972749" y="3342266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8" name="평행 사변형 37"/>
              <p:cNvSpPr/>
              <p:nvPr/>
            </p:nvSpPr>
            <p:spPr>
              <a:xfrm rot="5400000" flipV="1">
                <a:off x="6925891" y="3520658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781980" y="4939701"/>
              <a:ext cx="1533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ROI pooling</a:t>
              </a:r>
              <a:endParaRPr lang="ko-KR" altLang="en-US" sz="12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9041225" y="4089185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31" y="3570153"/>
              <a:ext cx="2003777" cy="150089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338318" y="3805860"/>
              <a:ext cx="737208" cy="74509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183382" y="4142927"/>
              <a:ext cx="1004021" cy="629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0611" y="3469741"/>
              <a:ext cx="102491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u="sng" dirty="0">
                  <a:solidFill>
                    <a:schemeClr val="accent4"/>
                  </a:solidFill>
                </a:rPr>
                <a:t>Human</a:t>
              </a:r>
              <a:endParaRPr lang="ko-KR" altLang="en-US" sz="900" dirty="0">
                <a:solidFill>
                  <a:schemeClr val="accent4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88191" y="4673973"/>
              <a:ext cx="102491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u="sng" dirty="0">
                  <a:solidFill>
                    <a:srgbClr val="FF0000"/>
                  </a:solidFill>
                </a:rPr>
                <a:t>motorbike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46" name="왼쪽 대괄호 45"/>
            <p:cNvSpPr/>
            <p:nvPr/>
          </p:nvSpPr>
          <p:spPr>
            <a:xfrm rot="16200000">
              <a:off x="10483759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50955" y="5724437"/>
              <a:ext cx="1024913" cy="40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1" dirty="0"/>
                <a:t>Output</a:t>
              </a:r>
              <a:endParaRPr lang="ko-KR" altLang="en-US" sz="1351" dirty="0"/>
            </a:p>
          </p:txBody>
        </p:sp>
      </p:grpSp>
      <p:sp>
        <p:nvSpPr>
          <p:cNvPr id="4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5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5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815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4953405"/>
            <a:ext cx="8399283" cy="47330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8" y="5032874"/>
            <a:ext cx="657768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sz="1351" i="1" dirty="0">
                <a:solidFill>
                  <a:schemeClr val="bg1"/>
                </a:solidFill>
                <a:latin typeface="Consolas" panose="020B0609020204030204" pitchFamily="49" charset="0"/>
              </a:rPr>
              <a:t>wget -Uri https://www.cis.upenn.edu/~jshi/ped_html/PennFudanPed.zip</a:t>
            </a:r>
            <a:endParaRPr lang="en-US" altLang="ko-KR" sz="135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49631" y="4676581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데이터셋 다운로드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85ACF-6793-6EFC-7877-38B1952A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10" y="1673955"/>
            <a:ext cx="5005993" cy="24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F9B87-31FE-9ED3-0496-B7DA434235A4}"/>
              </a:ext>
            </a:extLst>
          </p:cNvPr>
          <p:cNvSpPr txBox="1"/>
          <p:nvPr/>
        </p:nvSpPr>
        <p:spPr>
          <a:xfrm>
            <a:off x="2057402" y="4103029"/>
            <a:ext cx="4209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262626"/>
                </a:solidFill>
                <a:latin typeface="+mn-ea"/>
              </a:rPr>
              <a:t>PennFudan</a:t>
            </a:r>
            <a:r>
              <a:rPr lang="en-US" altLang="ko-KR" sz="1400" dirty="0">
                <a:solidFill>
                  <a:srgbClr val="262626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62626"/>
                </a:solidFill>
                <a:latin typeface="+mn-ea"/>
              </a:rPr>
              <a:t>데이터셋 예시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51/56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615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387515"/>
            <a:ext cx="8399283" cy="2444166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7" y="1466981"/>
            <a:ext cx="45183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sys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sys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abspath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900" dirty="0">
                <a:solidFill>
                  <a:srgbClr val="C3E88D"/>
                </a:solidFill>
                <a:latin typeface="Consolas" panose="020B0609020204030204" pitchFamily="49" charset="0"/>
              </a:rPr>
              <a:t>./../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FasterRCNN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detection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rpn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AnchorGenerator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engine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train_one_epoch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coco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dataset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inline </a:t>
            </a:r>
            <a:endParaRPr lang="en-US" altLang="ko-KR" sz="9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459560" y="4343608"/>
            <a:ext cx="8399283" cy="94231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527777" y="4423072"/>
            <a:ext cx="767354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900" dirty="0">
                <a:solidFill>
                  <a:srgbClr val="C3E88D"/>
                </a:solidFill>
                <a:latin typeface="Consolas" panose="020B0609020204030204" pitchFamily="49" charset="0"/>
              </a:rPr>
              <a:t>학습에 사용할 데이터까지의 경로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＇</a:t>
            </a:r>
            <a:r>
              <a:rPr lang="ko-KR" altLang="en-US" sz="900" dirty="0">
                <a:solidFill>
                  <a:srgbClr val="C3E88D"/>
                </a:solidFill>
                <a:latin typeface="Consolas" panose="020B0609020204030204" pitchFamily="49" charset="0"/>
              </a:rPr>
              <a:t>학습된 모델 파라미터를 저장할 디렉토리까지의 경로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num_epoch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device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900" dirty="0" err="1">
                <a:solidFill>
                  <a:srgbClr val="C3E88D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cuda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is_available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900" dirty="0" err="1">
                <a:solidFill>
                  <a:srgbClr val="C3E88D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49631" y="1110686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4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6358C235-F046-4C68-8B52-809C5F4057BA}"/>
              </a:ext>
            </a:extLst>
          </p:cNvPr>
          <p:cNvSpPr txBox="1">
            <a:spLocks/>
          </p:cNvSpPr>
          <p:nvPr/>
        </p:nvSpPr>
        <p:spPr>
          <a:xfrm>
            <a:off x="49631" y="3988491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52/56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1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14494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486607"/>
            <a:ext cx="8399283" cy="124476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7" y="1566070"/>
            <a:ext cx="451834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get_transform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transforms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[]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PILToTensor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ConvertImageDtype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RandomHorizontalFlip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9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Compose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459560" y="3635802"/>
            <a:ext cx="8399283" cy="160491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527777" y="3785313"/>
            <a:ext cx="767354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trainset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get_transform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testset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PennFudanDataset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get_transform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indices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randperm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trainset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)).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tolist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dataset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Subset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trainset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indices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[: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dataset_test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9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Subset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indices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:])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F5370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DataLoader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dataset_test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F5370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FF5370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9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FF5370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9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 err="1">
                <a:solidFill>
                  <a:srgbClr val="EEFFFF"/>
                </a:solidFill>
                <a:latin typeface="Consolas" panose="020B0609020204030204" pitchFamily="49" charset="0"/>
              </a:rPr>
              <a:t>collate_fn</a:t>
            </a:r>
            <a:r>
              <a:rPr lang="en-US" altLang="ko-KR" sz="9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9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C93F775C-36C9-1F77-0BF2-8E18F90940D6}"/>
              </a:ext>
            </a:extLst>
          </p:cNvPr>
          <p:cNvSpPr txBox="1">
            <a:spLocks/>
          </p:cNvSpPr>
          <p:nvPr/>
        </p:nvSpPr>
        <p:spPr>
          <a:xfrm>
            <a:off x="49631" y="1162553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Times New Roman" panose="02020603050405020304" pitchFamily="18" charset="0"/>
              </a:rPr>
              <a:t>어그멘테이션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선언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52929C0-EF9B-13A0-A43A-5CB6E768F33C}"/>
              </a:ext>
            </a:extLst>
          </p:cNvPr>
          <p:cNvSpPr txBox="1">
            <a:spLocks/>
          </p:cNvSpPr>
          <p:nvPr/>
        </p:nvSpPr>
        <p:spPr>
          <a:xfrm>
            <a:off x="49631" y="3326258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학습 </a:t>
            </a:r>
            <a:r>
              <a:rPr lang="en-US" altLang="ko-KR" sz="1400" dirty="0">
                <a:latin typeface="Times New Roman" panose="02020603050405020304" pitchFamily="18" charset="0"/>
              </a:rPr>
              <a:t>/ </a:t>
            </a:r>
            <a:r>
              <a:rPr lang="ko-KR" altLang="en-US" sz="1400" dirty="0">
                <a:latin typeface="Times New Roman" panose="02020603050405020304" pitchFamily="18" charset="0"/>
              </a:rPr>
              <a:t>검증 데이터셋 및 데이터 </a:t>
            </a:r>
            <a:r>
              <a:rPr lang="ko-KR" altLang="en-US" sz="14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400" dirty="0">
                <a:latin typeface="Times New Roman" panose="02020603050405020304" pitchFamily="18" charset="0"/>
              </a:rPr>
              <a:t> 선언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53/56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5376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410577"/>
            <a:ext cx="8399283" cy="152015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6" y="1490041"/>
            <a:ext cx="82603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backbone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torchvision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mobilenet_v2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weights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").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features</a:t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1280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anchor_generator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AnchorGenerator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sizes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),),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aspect_ratios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),))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roi_pooler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ops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MultiScaleRoIAlign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featmap_names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'],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output_size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sampling_ratio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FasterRCNN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backbone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FF5370"/>
                </a:solidFill>
                <a:latin typeface="Consolas" panose="020B0609020204030204" pitchFamily="49" charset="0"/>
              </a:rPr>
              <a:t>rpn_anchor_generator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anchor_generator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box_roi_pool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roi_pooler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optimizer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weight_decay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0.0005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D418-9EE8-D01E-CCAB-FC744320D94C}"/>
              </a:ext>
            </a:extLst>
          </p:cNvPr>
          <p:cNvSpPr/>
          <p:nvPr/>
        </p:nvSpPr>
        <p:spPr>
          <a:xfrm>
            <a:off x="459560" y="4016670"/>
            <a:ext cx="8399283" cy="79892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7F40-618E-E7D8-06E5-2F85D9C36853}"/>
              </a:ext>
            </a:extLst>
          </p:cNvPr>
          <p:cNvSpPr txBox="1"/>
          <p:nvPr/>
        </p:nvSpPr>
        <p:spPr>
          <a:xfrm>
            <a:off x="527777" y="4139126"/>
            <a:ext cx="76735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epoch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2AAFF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num_epoch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train_one_epoch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optimizer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trainLoader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epoch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print_freq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state_dict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detector.pth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D22653B-57D5-92DC-BECE-5161B6DEB500}"/>
              </a:ext>
            </a:extLst>
          </p:cNvPr>
          <p:cNvSpPr txBox="1">
            <a:spLocks/>
          </p:cNvSpPr>
          <p:nvPr/>
        </p:nvSpPr>
        <p:spPr>
          <a:xfrm>
            <a:off x="49631" y="1086523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객체 탐지 모델 선언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8DA81300-0BC2-FB91-7757-7DBD0C002788}"/>
              </a:ext>
            </a:extLst>
          </p:cNvPr>
          <p:cNvSpPr txBox="1">
            <a:spLocks/>
          </p:cNvSpPr>
          <p:nvPr/>
        </p:nvSpPr>
        <p:spPr>
          <a:xfrm>
            <a:off x="49631" y="3689003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모델 학습 및 모델 파라미터 저장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54/56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5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545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459560" y="1415009"/>
            <a:ext cx="8399283" cy="417205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527776" y="1415009"/>
            <a:ext cx="826036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targets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2AAFF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82AAFF"/>
                </a:solidFill>
                <a:latin typeface="Consolas" panose="020B0609020204030204" pitchFamily="49" charset="0"/>
              </a:rPr>
              <a:t>iter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testLoader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sample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targets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boxes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target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['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astype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B2CCD6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eval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device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000" dirty="0" err="1">
                <a:solidFill>
                  <a:srgbClr val="C3E88D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outputs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model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unsqueeze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outputs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[{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k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v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device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k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v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()}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t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outputs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fig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ax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subplots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5370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mean_score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mean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'])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score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2AAFF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outputs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']):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score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smtClean="0">
                <a:solidFill>
                  <a:srgbClr val="F78C6C"/>
                </a:solidFill>
                <a:latin typeface="Consolas" panose="020B0609020204030204" pitchFamily="49" charset="0"/>
              </a:rPr>
              <a:t>0.5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cv2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rectangle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220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 </a:t>
            </a:r>
            <a:r>
              <a:rPr lang="en-US" altLang="ko-KR" sz="1000" i="1" dirty="0">
                <a:solidFill>
                  <a:srgbClr val="89DDFF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82AAFF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000" dirty="0">
                <a:solidFill>
                  <a:srgbClr val="C3E88D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()):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box </a:t>
            </a:r>
            <a:r>
              <a:rPr lang="en-US" altLang="ko-KR" sz="10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cv2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rectangle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box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item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()),(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255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ax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set_axis_off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ax</a:t>
            </a:r>
            <a:r>
              <a:rPr lang="en-US" altLang="ko-KR" sz="10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EEFFFF"/>
                </a:solidFill>
                <a:latin typeface="Consolas" panose="020B0609020204030204" pitchFamily="49" charset="0"/>
              </a:rPr>
              <a:t>sample</a:t>
            </a:r>
            <a:r>
              <a:rPr lang="en-US" altLang="ko-KR" sz="10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154E4378-B2C9-DCC6-A69D-F6B3C8D04243}"/>
              </a:ext>
            </a:extLst>
          </p:cNvPr>
          <p:cNvSpPr txBox="1">
            <a:spLocks/>
          </p:cNvSpPr>
          <p:nvPr/>
        </p:nvSpPr>
        <p:spPr>
          <a:xfrm>
            <a:off x="49631" y="1112948"/>
            <a:ext cx="8875076" cy="1454244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Times New Roman" panose="02020603050405020304" pitchFamily="18" charset="0"/>
              </a:rPr>
              <a:t>실제 이미지에서 객체 탐지 결과 확인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55/56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0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5998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dirty="0" smtClean="0"/>
              <a:t>/56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F6855D-2698-D46B-BA2C-F1681DB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1776366"/>
            <a:ext cx="6679275" cy="356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6534A0-0C66-D048-8067-C7E3DBEF996B}"/>
              </a:ext>
            </a:extLst>
          </p:cNvPr>
          <p:cNvSpPr txBox="1"/>
          <p:nvPr/>
        </p:nvSpPr>
        <p:spPr>
          <a:xfrm>
            <a:off x="6993602" y="478519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파랑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정답값</a:t>
            </a:r>
            <a:endParaRPr lang="en-US" altLang="ko-KR" sz="1200" dirty="0"/>
          </a:p>
          <a:p>
            <a:r>
              <a:rPr lang="ko-KR" altLang="en-US" sz="1200" dirty="0"/>
              <a:t>빨강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예측값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99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78859" y="1703569"/>
            <a:ext cx="4586288" cy="1177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51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 You</a:t>
            </a:r>
          </a:p>
          <a:p>
            <a:pPr algn="ctr"/>
            <a:r>
              <a:rPr lang="en-US" altLang="ko-KR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3000" y="5919796"/>
            <a:ext cx="6858000" cy="80963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5" y="304813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Requirements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4" y="1107946"/>
            <a:ext cx="9009539" cy="4923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torch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torch.nn</a:t>
            </a:r>
            <a:r>
              <a:rPr lang="en-US" altLang="ko-KR" sz="1400" dirty="0">
                <a:latin typeface="Times New Roman" panose="02020603050405020304" pitchFamily="18" charset="0"/>
              </a:rPr>
              <a:t> : </a:t>
            </a:r>
            <a:r>
              <a:rPr lang="ko-KR" altLang="en-US" sz="1400" dirty="0">
                <a:latin typeface="Times New Roman" panose="02020603050405020304" pitchFamily="18" charset="0"/>
              </a:rPr>
              <a:t>신경망 구축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기본 모듈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Times New Roman" panose="02020603050405020304" pitchFamily="18" charset="0"/>
              </a:rPr>
              <a:t>torch.optim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</a:rPr>
              <a:t>: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모델 학습 위한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옵티마이저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Times New Roman" panose="02020603050405020304" pitchFamily="18" charset="0"/>
              </a:rPr>
              <a:t>torch.utils.data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: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미니 배치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데이터로더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900"/>
              </a:spcBef>
              <a:buNone/>
            </a:pP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Times New Roman" panose="02020603050405020304" pitchFamily="18" charset="0"/>
              </a:rPr>
              <a:t>torchvison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Times New Roman" panose="02020603050405020304" pitchFamily="18" charset="0"/>
              </a:rPr>
              <a:t>torchvision.models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</a:rPr>
              <a:t>사전 정의된 모델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및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파라미터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torchvision.datasets</a:t>
            </a:r>
            <a:r>
              <a:rPr lang="en-US" altLang="ko-KR" sz="1400" dirty="0">
                <a:latin typeface="Times New Roman" panose="02020603050405020304" pitchFamily="18" charset="0"/>
              </a:rPr>
              <a:t> :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다양한 태스크의 벤치마크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데이터셋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torchvision.transforms</a:t>
            </a:r>
            <a:r>
              <a:rPr lang="en-US" altLang="ko-KR" sz="1400" dirty="0">
                <a:latin typeface="Times New Roman" panose="02020603050405020304" pitchFamily="18" charset="0"/>
              </a:rPr>
              <a:t> : </a:t>
            </a:r>
            <a:r>
              <a:rPr lang="ko-KR" altLang="en-US" sz="1400" dirty="0">
                <a:latin typeface="Times New Roman" panose="02020603050405020304" pitchFamily="18" charset="0"/>
              </a:rPr>
              <a:t>데이터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함수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900"/>
              </a:spcBef>
              <a:buNone/>
            </a:pP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vision.references.detection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Times New Roman" panose="02020603050405020304" pitchFamily="18" charset="0"/>
              </a:rPr>
              <a:t>transforms </a:t>
            </a:r>
            <a:r>
              <a:rPr lang="en-US" altLang="ko-KR" sz="1400" dirty="0">
                <a:latin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</a:rPr>
              <a:t>탐지 태스크를 위한 </a:t>
            </a:r>
            <a:r>
              <a:rPr lang="ko-KR" altLang="en-US" sz="1400" dirty="0" err="1" smtClean="0">
                <a:latin typeface="Times New Roman" panose="02020603050405020304" pitchFamily="18" charset="0"/>
              </a:rPr>
              <a:t>어그멘테이션</a:t>
            </a:r>
            <a:endParaRPr lang="en-US" altLang="ko-KR" sz="1400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Times New Roman" panose="02020603050405020304" pitchFamily="18" charset="0"/>
              </a:rPr>
              <a:t>engine </a:t>
            </a:r>
            <a:r>
              <a:rPr lang="en-US" altLang="ko-KR" sz="1400" dirty="0">
                <a:latin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</a:rPr>
              <a:t>탐지 태스크를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위한 학습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/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평가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함수 정의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utils : </a:t>
            </a:r>
            <a:r>
              <a:rPr lang="ko-KR" altLang="en-US" sz="1400" dirty="0">
                <a:latin typeface="Times New Roman" panose="02020603050405020304" pitchFamily="18" charset="0"/>
              </a:rPr>
              <a:t>탐지 태스크를 위한 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보조 함수들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6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0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b="1" dirty="0"/>
              <a:t>1. Basic Model Code</a:t>
            </a:r>
            <a:endParaRPr lang="ko-KR" altLang="en-US" sz="3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50000"/>
              </a:lnSpc>
            </a:pPr>
            <a:r>
              <a:rPr lang="en-US" altLang="ko-KR" sz="1400" dirty="0" smtClean="0"/>
              <a:t>- Network function</a:t>
            </a:r>
          </a:p>
          <a:p>
            <a:pPr>
              <a:lnSpc>
                <a:spcPct val="50000"/>
              </a:lnSpc>
            </a:pPr>
            <a:r>
              <a:rPr lang="en-US" altLang="ko-KR" sz="1400" dirty="0" smtClean="0"/>
              <a:t>- Model</a:t>
            </a:r>
            <a:endParaRPr lang="en-US" altLang="ko-KR" sz="1400" dirty="0"/>
          </a:p>
          <a:p>
            <a:pPr>
              <a:lnSpc>
                <a:spcPct val="50000"/>
              </a:lnSpc>
            </a:pPr>
            <a:r>
              <a:rPr lang="en-US" altLang="ko-KR" sz="1400" dirty="0" smtClean="0"/>
              <a:t>- Loss </a:t>
            </a:r>
            <a:r>
              <a:rPr lang="en-US" altLang="ko-KR" sz="1400" dirty="0"/>
              <a:t>Functions</a:t>
            </a:r>
          </a:p>
          <a:p>
            <a:pPr>
              <a:lnSpc>
                <a:spcPct val="50000"/>
              </a:lnSpc>
            </a:pPr>
            <a:r>
              <a:rPr lang="en-US" altLang="ko-KR" sz="1400" dirty="0" smtClean="0"/>
              <a:t>- Optimizer</a:t>
            </a:r>
            <a:endParaRPr lang="en-US" altLang="ko-KR" sz="1400" dirty="0"/>
          </a:p>
          <a:p>
            <a:pPr>
              <a:lnSpc>
                <a:spcPct val="50000"/>
              </a:lnSpc>
            </a:pPr>
            <a:r>
              <a:rPr lang="en-US" altLang="ko-KR" sz="1400" dirty="0" smtClean="0"/>
              <a:t>- Data </a:t>
            </a:r>
            <a:r>
              <a:rPr lang="en-US" altLang="ko-KR" sz="1400" dirty="0"/>
              <a:t>Loader</a:t>
            </a:r>
          </a:p>
          <a:p>
            <a:pPr>
              <a:lnSpc>
                <a:spcPct val="50000"/>
              </a:lnSpc>
            </a:pPr>
            <a:r>
              <a:rPr lang="en-US" altLang="ko-KR" sz="1400" dirty="0" smtClean="0"/>
              <a:t>- Dataset</a:t>
            </a:r>
            <a:endParaRPr lang="en-US" altLang="ko-KR" sz="1400" dirty="0"/>
          </a:p>
          <a:p>
            <a:pPr>
              <a:lnSpc>
                <a:spcPct val="50000"/>
              </a:lnSpc>
            </a:pPr>
            <a:r>
              <a:rPr lang="en-US" altLang="ko-KR" sz="1400" dirty="0" smtClean="0"/>
              <a:t>- Augmentation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33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4" y="302840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2700" b="1" dirty="0">
                <a:latin typeface="Times New Roman" panose="02020603050405020304" pitchFamily="18" charset="0"/>
              </a:rPr>
              <a:t> </a:t>
            </a:r>
            <a:r>
              <a:rPr lang="en-US" altLang="ko-KR" sz="2700" b="1" dirty="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4" y="3966043"/>
            <a:ext cx="9009539" cy="18084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nn.Linear</a:t>
            </a:r>
            <a:r>
              <a:rPr lang="en-US" altLang="ko-KR" sz="1400" dirty="0">
                <a:latin typeface="Times New Roman" panose="02020603050405020304" pitchFamily="18" charset="0"/>
              </a:rPr>
              <a:t> : Fully Connected Layer, </a:t>
            </a:r>
            <a:r>
              <a:rPr lang="ko-KR" altLang="en-US" sz="1400" dirty="0">
                <a:latin typeface="Times New Roman" panose="02020603050405020304" pitchFamily="18" charset="0"/>
              </a:rPr>
              <a:t>입력 뉴런이 출력 뉴런과 모두 연결되어 입력과 출력 간의 모든 가능한 관계를 학습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nn.Conv2d : Convolutional Layer, </a:t>
            </a:r>
            <a:r>
              <a:rPr lang="ko-KR" altLang="en-US" sz="1400" dirty="0">
                <a:latin typeface="Times New Roman" panose="02020603050405020304" pitchFamily="18" charset="0"/>
              </a:rPr>
              <a:t>주어진 출력 채널 수와 사이즈를 가지는 커널을 다수 포함하여 데이터에서 특정 패턴들을 추출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nn.Sequential</a:t>
            </a:r>
            <a:r>
              <a:rPr lang="en-US" altLang="ko-KR" sz="1400" dirty="0">
                <a:latin typeface="Times New Roman" panose="02020603050405020304" pitchFamily="18" charset="0"/>
              </a:rPr>
              <a:t> : </a:t>
            </a:r>
            <a:r>
              <a:rPr lang="ko-KR" altLang="en-US" sz="1400" dirty="0">
                <a:latin typeface="Times New Roman" panose="02020603050405020304" pitchFamily="18" charset="0"/>
              </a:rPr>
              <a:t>데이터가 들어오면 입력된 모듈들에 순차적으로 통과시키는 컨테이너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Times New Roman" panose="02020603050405020304" pitchFamily="18" charset="0"/>
              </a:rPr>
              <a:t>nn.ReLU</a:t>
            </a:r>
            <a:r>
              <a:rPr lang="en-US" altLang="ko-KR" sz="1400" dirty="0">
                <a:latin typeface="Times New Roman" panose="02020603050405020304" pitchFamily="18" charset="0"/>
              </a:rPr>
              <a:t> : </a:t>
            </a:r>
            <a:r>
              <a:rPr lang="en-US" altLang="ko-KR" sz="14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400" dirty="0">
                <a:latin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Times New Roman" panose="02020603050405020304" pitchFamily="18" charset="0"/>
              </a:rPr>
              <a:t>비선형 함수로 선형적으로 표현할 수 없는 복잡한 관계를 표현 가능하게 함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nn.MaxPool2d : Max Pooling Layer, </a:t>
            </a:r>
            <a:r>
              <a:rPr lang="ko-KR" altLang="en-US" sz="1400" dirty="0">
                <a:latin typeface="Times New Roman" panose="02020603050405020304" pitchFamily="18" charset="0"/>
              </a:rPr>
              <a:t>데이터의 수를 줄이면서 중요한 </a:t>
            </a:r>
            <a:r>
              <a:rPr lang="ko-KR" altLang="en-US" sz="14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400" dirty="0">
                <a:latin typeface="Times New Roman" panose="02020603050405020304" pitchFamily="18" charset="0"/>
              </a:rPr>
              <a:t> 추출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C0037-9E7B-8478-C063-8E0A5C2F9A7A}"/>
              </a:ext>
            </a:extLst>
          </p:cNvPr>
          <p:cNvSpPr/>
          <p:nvPr/>
        </p:nvSpPr>
        <p:spPr>
          <a:xfrm>
            <a:off x="134464" y="1154063"/>
            <a:ext cx="8875076" cy="221831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08FC3-B56C-83AB-DB73-2FB6CC3B20D1}"/>
              </a:ext>
            </a:extLst>
          </p:cNvPr>
          <p:cNvSpPr txBox="1"/>
          <p:nvPr/>
        </p:nvSpPr>
        <p:spPr>
          <a:xfrm>
            <a:off x="134465" y="1154060"/>
            <a:ext cx="887507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fc_layer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conv_layer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sequential_layer1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Conv2d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in_channels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out_channels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nn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MaxPool2d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stride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8</a:t>
            </a:r>
            <a:r>
              <a:rPr lang="en-US" altLang="ko-KR" dirty="0" smtClean="0"/>
              <a:t>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6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68" y="307059"/>
            <a:ext cx="8875076" cy="538515"/>
          </a:xfrm>
        </p:spPr>
        <p:txBody>
          <a:bodyPr>
            <a:normAutofit/>
          </a:bodyPr>
          <a:lstStyle/>
          <a:p>
            <a:r>
              <a:rPr lang="en-US" altLang="ko-KR" sz="2700" b="1" dirty="0" smtClean="0">
                <a:latin typeface="Times New Roman" panose="02020603050405020304" pitchFamily="18" charset="0"/>
              </a:rPr>
              <a:t>Model</a:t>
            </a:r>
            <a:endParaRPr lang="en-US" altLang="ko-KR" sz="2700" b="1" dirty="0">
              <a:latin typeface="Times New Roman" panose="02020603050405020304" pitchFamily="18" charset="0"/>
            </a:endParaRP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4" y="1569340"/>
            <a:ext cx="9009539" cy="420519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051" b="1" dirty="0">
                <a:latin typeface="Times New Roman" panose="02020603050405020304" pitchFamily="18" charset="0"/>
              </a:rPr>
              <a:t>-</a:t>
            </a:r>
            <a:endParaRPr lang="en-US" altLang="ko-KR" sz="1051" dirty="0"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134468" y="1221566"/>
            <a:ext cx="8875080" cy="202071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401269" y="1193349"/>
            <a:ext cx="795965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CB6B"/>
                </a:solidFill>
                <a:latin typeface="Consolas" panose="020B0609020204030204" pitchFamily="49" charset="0"/>
              </a:rPr>
              <a:t>BasicNet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output_shape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B2CCD6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BasicNet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32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output_shape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out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fc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out             </a:t>
            </a:r>
          </a:p>
          <a:p>
            <a:r>
              <a:rPr lang="en-US" altLang="ko-KR" sz="1200" dirty="0">
                <a:solidFill>
                  <a:srgbClr val="F8F8F2"/>
                </a:solidFill>
                <a:latin typeface="Consolas" panose="020B0609020204030204" pitchFamily="49" charset="0"/>
              </a:rPr>
              <a:t>                                  </a:t>
            </a:r>
          </a:p>
          <a:p>
            <a:r>
              <a:rPr lang="en-US" altLang="ko-KR" sz="1200" dirty="0">
                <a:solidFill>
                  <a:srgbClr val="F8F8F2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34464" y="3966043"/>
            <a:ext cx="9009539" cy="1808495"/>
          </a:xfrm>
          <a:prstGeom prst="rect">
            <a:avLst/>
          </a:prstGeom>
        </p:spPr>
        <p:txBody>
          <a:bodyPr vert="horz" lIns="68580" tIns="34291" rIns="68580" bIns="34291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ko-KR" altLang="en-US" sz="1400" dirty="0">
                <a:latin typeface="Times New Roman" panose="02020603050405020304" pitchFamily="18" charset="0"/>
              </a:rPr>
              <a:t>기본 모델 구성을 위해 </a:t>
            </a:r>
            <a:r>
              <a:rPr lang="en-US" altLang="ko-KR" sz="1400" dirty="0" err="1">
                <a:latin typeface="Times New Roman" panose="02020603050405020304" pitchFamily="18" charset="0"/>
              </a:rPr>
              <a:t>nn.Module</a:t>
            </a:r>
            <a:r>
              <a:rPr lang="ko-KR" altLang="en-US" sz="1400" dirty="0">
                <a:latin typeface="Times New Roman" panose="02020603050405020304" pitchFamily="18" charset="0"/>
              </a:rPr>
              <a:t>을 상속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__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과 </a:t>
            </a:r>
            <a:r>
              <a:rPr lang="en-US" altLang="ko-KR" sz="1400" dirty="0" smtClean="0">
                <a:latin typeface="Times New Roman" panose="02020603050405020304" pitchFamily="18" charset="0"/>
              </a:rPr>
              <a:t>forward</a:t>
            </a:r>
            <a:r>
              <a:rPr lang="ko-KR" altLang="en-US" sz="1400" dirty="0" smtClean="0">
                <a:latin typeface="Times New Roman" panose="02020603050405020304" pitchFamily="18" charset="0"/>
              </a:rPr>
              <a:t>를 </a:t>
            </a:r>
            <a:r>
              <a:rPr lang="ko-KR" altLang="en-US" sz="1400" dirty="0">
                <a:latin typeface="Times New Roman" panose="02020603050405020304" pitchFamily="18" charset="0"/>
              </a:rPr>
              <a:t>작성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 err="1">
                <a:latin typeface="Times New Roman" panose="02020603050405020304" pitchFamily="18" charset="0"/>
              </a:rPr>
              <a:t>nn.Module</a:t>
            </a:r>
            <a:r>
              <a:rPr lang="en-US" altLang="ko-KR" sz="1400" dirty="0">
                <a:latin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</a:rPr>
              <a:t>초기화를 위해 </a:t>
            </a:r>
            <a:r>
              <a:rPr lang="en-US" altLang="ko-KR" sz="1400" dirty="0">
                <a:latin typeface="Times New Roman" panose="02020603050405020304" pitchFamily="18" charset="0"/>
              </a:rPr>
              <a:t>super().__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400" dirty="0">
                <a:latin typeface="Times New Roman" panose="02020603050405020304" pitchFamily="18" charset="0"/>
              </a:rPr>
              <a:t>__() </a:t>
            </a:r>
            <a:r>
              <a:rPr lang="ko-KR" altLang="en-US" sz="1400" dirty="0">
                <a:latin typeface="Times New Roman" panose="02020603050405020304" pitchFamily="18" charset="0"/>
              </a:rPr>
              <a:t>호출</a:t>
            </a:r>
            <a:endParaRPr lang="en-US" altLang="ko-KR" sz="14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sz="1400" dirty="0">
                <a:latin typeface="Times New Roman" panose="02020603050405020304" pitchFamily="18" charset="0"/>
              </a:rPr>
              <a:t>forward</a:t>
            </a:r>
            <a:r>
              <a:rPr lang="ko-KR" altLang="en-US" sz="1400" dirty="0">
                <a:latin typeface="Times New Roman" panose="02020603050405020304" pitchFamily="18" charset="0"/>
              </a:rPr>
              <a:t>에서 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en-US" altLang="ko-KR" sz="14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400" dirty="0">
                <a:latin typeface="Times New Roman" panose="02020603050405020304" pitchFamily="18" charset="0"/>
              </a:rPr>
              <a:t>__</a:t>
            </a:r>
            <a:r>
              <a:rPr lang="ko-KR" altLang="en-US" sz="1400" dirty="0">
                <a:latin typeface="Times New Roman" panose="02020603050405020304" pitchFamily="18" charset="0"/>
              </a:rPr>
              <a:t>에서 선언한 레이어들에 입력 데이터를 통과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715000" y="6498304"/>
            <a:ext cx="2057400" cy="365125"/>
          </a:xfrm>
        </p:spPr>
        <p:txBody>
          <a:bodyPr/>
          <a:lstStyle/>
          <a:p>
            <a:pPr algn="l"/>
            <a:r>
              <a:rPr lang="en-US" altLang="ko-KR" i="1" dirty="0" smtClean="0"/>
              <a:t>July 24th</a:t>
            </a:r>
            <a:r>
              <a:rPr lang="en-US" altLang="ko-KR" i="1" dirty="0"/>
              <a:t>, </a:t>
            </a:r>
            <a:r>
              <a:rPr lang="en-US" altLang="ko-KR" i="1" dirty="0" smtClean="0"/>
              <a:t>2023</a:t>
            </a:r>
            <a:r>
              <a:rPr lang="en-US" altLang="ko-KR" dirty="0" smtClean="0"/>
              <a:t>    </a:t>
            </a:r>
            <a:r>
              <a:rPr lang="en-US" altLang="ko-KR" dirty="0"/>
              <a:t>|    </a:t>
            </a:r>
            <a:r>
              <a:rPr lang="en-US" altLang="ko-KR" dirty="0" smtClean="0"/>
              <a:t>9/56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4096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20164</TotalTime>
  <Words>4181</Words>
  <Application>Microsoft Office PowerPoint</Application>
  <PresentationFormat>화면 슬라이드 쇼(4:3)</PresentationFormat>
  <Paragraphs>983</Paragraphs>
  <Slides>56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굴림</vt:lpstr>
      <vt:lpstr>맑은 고딕</vt:lpstr>
      <vt:lpstr>한컴바탕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1_Office 테마</vt:lpstr>
      <vt:lpstr>제 8회 인공지능 및 로보틱스 여름학교 AI &amp; Robotics Summer School 2023 - 딥러닝 실습 – </vt:lpstr>
      <vt:lpstr>Index</vt:lpstr>
      <vt:lpstr>0. Overview</vt:lpstr>
      <vt:lpstr>Classification</vt:lpstr>
      <vt:lpstr>Object Detection</vt:lpstr>
      <vt:lpstr>Requirements</vt:lpstr>
      <vt:lpstr>1. Basic Model Code</vt:lpstr>
      <vt:lpstr>Network Function</vt:lpstr>
      <vt:lpstr>Model</vt:lpstr>
      <vt:lpstr>Model</vt:lpstr>
      <vt:lpstr>Model</vt:lpstr>
      <vt:lpstr>Model</vt:lpstr>
      <vt:lpstr>Model</vt:lpstr>
      <vt:lpstr>Loss Function</vt:lpstr>
      <vt:lpstr>Optimizer</vt:lpstr>
      <vt:lpstr>Optimizer</vt:lpstr>
      <vt:lpstr>Data Loader</vt:lpstr>
      <vt:lpstr>Data Loader</vt:lpstr>
      <vt:lpstr>Dataset</vt:lpstr>
      <vt:lpstr>Dataset</vt:lpstr>
      <vt:lpstr>Dataset</vt:lpstr>
      <vt:lpstr>Augmentation</vt:lpstr>
      <vt:lpstr>Augmentation</vt:lpstr>
      <vt:lpstr>2. Train Loop for Classification</vt:lpstr>
      <vt:lpstr>Train with Basic CNN</vt:lpstr>
      <vt:lpstr>Train with Basic CNN</vt:lpstr>
      <vt:lpstr>Train with Basic CNN</vt:lpstr>
      <vt:lpstr>Train with Basic CNN</vt:lpstr>
      <vt:lpstr>Train with Basic CNN</vt:lpstr>
      <vt:lpstr>Train with Basic CNN</vt:lpstr>
      <vt:lpstr>Train with Predefined Network</vt:lpstr>
      <vt:lpstr>Train with Pretrained Parameter</vt:lpstr>
      <vt:lpstr>3. Train Loop for Detection</vt:lpstr>
      <vt:lpstr>Object Detection</vt:lpstr>
      <vt:lpstr>Model</vt:lpstr>
      <vt:lpstr>Backbone</vt:lpstr>
      <vt:lpstr>Backbone</vt:lpstr>
      <vt:lpstr>RPN</vt:lpstr>
      <vt:lpstr>RPN</vt:lpstr>
      <vt:lpstr>RPN</vt:lpstr>
      <vt:lpstr>RPN</vt:lpstr>
      <vt:lpstr>RoI Pooling</vt:lpstr>
      <vt:lpstr>RoI Pooling</vt:lpstr>
      <vt:lpstr>Loss Function</vt:lpstr>
      <vt:lpstr>Loss Function</vt:lpstr>
      <vt:lpstr>Loss Function</vt:lpstr>
      <vt:lpstr>Annotation</vt:lpstr>
      <vt:lpstr>Dataset</vt:lpstr>
      <vt:lpstr>Augmentation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USER</cp:lastModifiedBy>
  <cp:revision>2391</cp:revision>
  <cp:lastPrinted>2022-06-17T01:57:55Z</cp:lastPrinted>
  <dcterms:created xsi:type="dcterms:W3CDTF">2022-05-23T05:58:51Z</dcterms:created>
  <dcterms:modified xsi:type="dcterms:W3CDTF">2023-07-24T04:52:29Z</dcterms:modified>
</cp:coreProperties>
</file>